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sldIdLst>
    <p:sldId id="288" r:id="rId2"/>
    <p:sldId id="274" r:id="rId3"/>
    <p:sldId id="315" r:id="rId4"/>
    <p:sldId id="290" r:id="rId5"/>
    <p:sldId id="317" r:id="rId6"/>
    <p:sldId id="318" r:id="rId7"/>
    <p:sldId id="316" r:id="rId8"/>
    <p:sldId id="319" r:id="rId9"/>
    <p:sldId id="320" r:id="rId10"/>
    <p:sldId id="291" r:id="rId11"/>
    <p:sldId id="309" r:id="rId12"/>
    <p:sldId id="321" r:id="rId13"/>
    <p:sldId id="322" r:id="rId14"/>
    <p:sldId id="323" r:id="rId15"/>
    <p:sldId id="324" r:id="rId16"/>
    <p:sldId id="325" r:id="rId17"/>
    <p:sldId id="326" r:id="rId18"/>
    <p:sldId id="328" r:id="rId19"/>
    <p:sldId id="327" r:id="rId20"/>
    <p:sldId id="329" r:id="rId21"/>
    <p:sldId id="330" r:id="rId22"/>
    <p:sldId id="331" r:id="rId23"/>
    <p:sldId id="332" r:id="rId24"/>
    <p:sldId id="333" r:id="rId25"/>
    <p:sldId id="334" r:id="rId26"/>
    <p:sldId id="335" r:id="rId27"/>
    <p:sldId id="336" r:id="rId28"/>
    <p:sldId id="337" r:id="rId29"/>
    <p:sldId id="338" r:id="rId30"/>
    <p:sldId id="30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2" autoAdjust="0"/>
    <p:restoredTop sz="93316" autoAdjust="0"/>
  </p:normalViewPr>
  <p:slideViewPr>
    <p:cSldViewPr snapToGrid="0" snapToObjects="1">
      <p:cViewPr>
        <p:scale>
          <a:sx n="72" d="100"/>
          <a:sy n="72" d="100"/>
        </p:scale>
        <p:origin x="508"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3B956523-7A14-8047-81F3-53A6CA6A67A9}" type="datetimeFigureOut">
              <a:rPr lang="en-US" smtClean="0"/>
              <a:pPr/>
              <a:t>4/17/2022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B956523-7A14-8047-81F3-53A6CA6A67A9}" type="datetimeFigureOut">
              <a:rPr lang="en-US" smtClean="0"/>
              <a:pPr/>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3B956523-7A14-8047-81F3-53A6CA6A67A9}" type="datetimeFigureOut">
              <a:rPr lang="en-US" smtClean="0"/>
              <a:pPr/>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08124" y="3733801"/>
            <a:ext cx="4340352"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56523-7A14-8047-81F3-53A6CA6A67A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56523-7A14-8047-81F3-53A6CA6A67A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56523-7A14-8047-81F3-53A6CA6A67A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56523-7A14-8047-81F3-53A6CA6A67A9}" type="datetimeFigureOut">
              <a:rPr lang="en-US" smtClean="0"/>
              <a:pPr/>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3B956523-7A14-8047-81F3-53A6CA6A67A9}" type="datetimeFigureOut">
              <a:rPr lang="en-US" smtClean="0"/>
              <a:pPr/>
              <a:t>4/17/2022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3B956523-7A14-8047-81F3-53A6CA6A67A9}" type="datetimeFigureOut">
              <a:rPr lang="en-US" smtClean="0"/>
              <a:pPr/>
              <a:t>4/17/2022</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885754C3-B687-9443-80E7-D32631DB6E70}" type="slidenum">
              <a:rPr lang="en-US" smtClean="0"/>
              <a:pPr/>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B956523-7A14-8047-81F3-53A6CA6A67A9}" type="datetimeFigureOut">
              <a:rPr lang="en-US" smtClean="0"/>
              <a:pPr/>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754C3-B687-9443-80E7-D32631DB6E70}" type="slidenum">
              <a:rPr lang="en-US" smtClean="0"/>
              <a:pPr/>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Slide Number Placeholder 6"/>
          <p:cNvSpPr>
            <a:spLocks noGrp="1"/>
          </p:cNvSpPr>
          <p:nvPr>
            <p:ph type="sldNum" sz="quarter" idx="12"/>
          </p:nvPr>
        </p:nvSpPr>
        <p:spPr>
          <a:xfrm>
            <a:off x="11074400" y="242235"/>
            <a:ext cx="738717" cy="365125"/>
          </a:xfrm>
        </p:spPr>
        <p:txBody>
          <a:bodyPr/>
          <a:lstStyle/>
          <a:p>
            <a:fld id="{885754C3-B687-9443-80E7-D32631DB6E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956523-7A14-8047-81F3-53A6CA6A67A9}" type="datetimeFigureOut">
              <a:rPr lang="en-US" smtClean="0"/>
              <a:pPr/>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B956523-7A14-8047-81F3-53A6CA6A67A9}" type="datetimeFigureOut">
              <a:rPr lang="en-US" smtClean="0"/>
              <a:pPr/>
              <a:t>4/17/2022</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885754C3-B687-9443-80E7-D32631DB6E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8B88-6C28-485C-86E8-872592FD7BA8}"/>
              </a:ext>
            </a:extLst>
          </p:cNvPr>
          <p:cNvSpPr>
            <a:spLocks noGrp="1"/>
          </p:cNvSpPr>
          <p:nvPr>
            <p:ph type="title"/>
          </p:nvPr>
        </p:nvSpPr>
        <p:spPr>
          <a:xfrm>
            <a:off x="1717675" y="502771"/>
            <a:ext cx="7556313" cy="995082"/>
          </a:xfrm>
        </p:spPr>
        <p:txBody>
          <a:bodyPr/>
          <a:lstStyle/>
          <a:p>
            <a:endParaRPr lang="en-US"/>
          </a:p>
        </p:txBody>
      </p:sp>
      <p:sp>
        <p:nvSpPr>
          <p:cNvPr id="4" name="Text Placeholder 3">
            <a:extLst>
              <a:ext uri="{FF2B5EF4-FFF2-40B4-BE49-F238E27FC236}">
                <a16:creationId xmlns:a16="http://schemas.microsoft.com/office/drawing/2014/main" id="{D563E312-800E-44FE-8518-D1F38F979845}"/>
              </a:ext>
            </a:extLst>
          </p:cNvPr>
          <p:cNvSpPr>
            <a:spLocks noGrp="1"/>
          </p:cNvSpPr>
          <p:nvPr>
            <p:ph type="body" sz="half" idx="2"/>
          </p:nvPr>
        </p:nvSpPr>
        <p:spPr>
          <a:xfrm>
            <a:off x="3109040" y="6082553"/>
            <a:ext cx="7558960" cy="774700"/>
          </a:xfrm>
        </p:spPr>
        <p:txBody>
          <a:bodyPr/>
          <a:lstStyle/>
          <a:p>
            <a:endParaRPr lang="en-US"/>
          </a:p>
        </p:txBody>
      </p:sp>
      <p:pic>
        <p:nvPicPr>
          <p:cNvPr id="20" name="Content Placeholder 19">
            <a:extLst>
              <a:ext uri="{FF2B5EF4-FFF2-40B4-BE49-F238E27FC236}">
                <a16:creationId xmlns:a16="http://schemas.microsoft.com/office/drawing/2014/main" id="{F848875B-0C37-486E-A043-92D575E3BF1E}"/>
              </a:ext>
            </a:extLst>
          </p:cNvPr>
          <p:cNvPicPr>
            <a:picLocks noGrp="1" noChangeAspect="1"/>
          </p:cNvPicPr>
          <p:nvPr>
            <p:ph idx="1"/>
          </p:nvPr>
        </p:nvPicPr>
        <p:blipFill>
          <a:blip r:embed="rId2"/>
          <a:stretch>
            <a:fillRect/>
          </a:stretch>
        </p:blipFill>
        <p:spPr>
          <a:xfrm>
            <a:off x="4530725" y="3077369"/>
            <a:ext cx="2343150" cy="1952625"/>
          </a:xfrm>
        </p:spPr>
      </p:pic>
      <p:pic>
        <p:nvPicPr>
          <p:cNvPr id="14" name="Picture 13">
            <a:extLst>
              <a:ext uri="{FF2B5EF4-FFF2-40B4-BE49-F238E27FC236}">
                <a16:creationId xmlns:a16="http://schemas.microsoft.com/office/drawing/2014/main" id="{3F4E62E5-C0E3-445C-A715-0A16C673F697}"/>
              </a:ext>
            </a:extLst>
          </p:cNvPr>
          <p:cNvPicPr>
            <a:picLocks noChangeAspect="1"/>
          </p:cNvPicPr>
          <p:nvPr/>
        </p:nvPicPr>
        <p:blipFill>
          <a:blip r:embed="rId3"/>
          <a:stretch>
            <a:fillRect/>
          </a:stretch>
        </p:blipFill>
        <p:spPr>
          <a:xfrm>
            <a:off x="0" y="0"/>
            <a:ext cx="12192000" cy="6829643"/>
          </a:xfrm>
          <a:prstGeom prst="rect">
            <a:avLst/>
          </a:prstGeom>
        </p:spPr>
      </p:pic>
      <p:sp>
        <p:nvSpPr>
          <p:cNvPr id="15" name="مربع نص 7">
            <a:extLst>
              <a:ext uri="{FF2B5EF4-FFF2-40B4-BE49-F238E27FC236}">
                <a16:creationId xmlns:a16="http://schemas.microsoft.com/office/drawing/2014/main" id="{2473D568-8B95-4813-AE06-3F4C5F5ECDF5}"/>
              </a:ext>
            </a:extLst>
          </p:cNvPr>
          <p:cNvSpPr txBox="1"/>
          <p:nvPr/>
        </p:nvSpPr>
        <p:spPr>
          <a:xfrm>
            <a:off x="-88330" y="3062381"/>
            <a:ext cx="9037457" cy="646331"/>
          </a:xfrm>
          <a:prstGeom prst="rect">
            <a:avLst/>
          </a:prstGeom>
          <a:noFill/>
        </p:spPr>
        <p:txBody>
          <a:bodyPr wrap="square" rtlCol="1">
            <a:spAutoFit/>
          </a:bodyPr>
          <a:lstStyle/>
          <a:p>
            <a:pPr algn="ctr" rtl="1">
              <a:buClrTx/>
              <a:buFontTx/>
              <a:buNone/>
            </a:pPr>
            <a:r>
              <a:rPr lang="en-US" sz="3600" dirty="0" smtClean="0">
                <a:solidFill>
                  <a:prstClr val="black"/>
                </a:solidFill>
                <a:latin typeface="Algerian" panose="04020705040A02060702" pitchFamily="82" charset="0"/>
              </a:rPr>
              <a:t>EATING  </a:t>
            </a:r>
            <a:r>
              <a:rPr lang="en-US" sz="3600" dirty="0">
                <a:solidFill>
                  <a:prstClr val="black"/>
                </a:solidFill>
                <a:latin typeface="Algerian" panose="04020705040A02060702" pitchFamily="82" charset="0"/>
              </a:rPr>
              <a:t>Disorder </a:t>
            </a:r>
            <a:endParaRPr lang="en-US" sz="3600" kern="1200" dirty="0">
              <a:solidFill>
                <a:prstClr val="black"/>
              </a:solidFill>
              <a:latin typeface="Algerian" panose="04020705040A02060702" pitchFamily="82" charset="0"/>
              <a:ea typeface="+mn-ea"/>
              <a:cs typeface="+mn-cs"/>
            </a:endParaRPr>
          </a:p>
        </p:txBody>
      </p:sp>
      <p:sp>
        <p:nvSpPr>
          <p:cNvPr id="16" name="مربع نص 10">
            <a:extLst>
              <a:ext uri="{FF2B5EF4-FFF2-40B4-BE49-F238E27FC236}">
                <a16:creationId xmlns:a16="http://schemas.microsoft.com/office/drawing/2014/main" id="{0870CC72-7664-4E16-936C-24B534CB1D74}"/>
              </a:ext>
            </a:extLst>
          </p:cNvPr>
          <p:cNvSpPr txBox="1"/>
          <p:nvPr/>
        </p:nvSpPr>
        <p:spPr>
          <a:xfrm>
            <a:off x="190500" y="2060126"/>
            <a:ext cx="6578600" cy="461665"/>
          </a:xfrm>
          <a:prstGeom prst="rect">
            <a:avLst/>
          </a:prstGeom>
          <a:noFill/>
        </p:spPr>
        <p:txBody>
          <a:bodyPr wrap="square" rtlCol="1">
            <a:spAutoFit/>
          </a:bodyPr>
          <a:lstStyle/>
          <a:p>
            <a:pPr algn="ctr" rtl="1">
              <a:buClrTx/>
              <a:buFontTx/>
              <a:buNone/>
            </a:pPr>
            <a:r>
              <a:rPr lang="en-US" sz="2400" b="1" kern="1200" dirty="0">
                <a:solidFill>
                  <a:prstClr val="white"/>
                </a:solidFill>
                <a:latin typeface="Elephant" panose="02020904090505020303" pitchFamily="18" charset="0"/>
                <a:ea typeface="+mn-ea"/>
                <a:cs typeface="+mn-cs"/>
              </a:rPr>
              <a:t>Psychiatric Mental Health Nursing</a:t>
            </a:r>
          </a:p>
        </p:txBody>
      </p:sp>
      <p:sp>
        <p:nvSpPr>
          <p:cNvPr id="17" name="مربع نص 11">
            <a:extLst>
              <a:ext uri="{FF2B5EF4-FFF2-40B4-BE49-F238E27FC236}">
                <a16:creationId xmlns:a16="http://schemas.microsoft.com/office/drawing/2014/main" id="{D332593D-5C4D-4CAE-894F-69A7A9FC5372}"/>
              </a:ext>
            </a:extLst>
          </p:cNvPr>
          <p:cNvSpPr txBox="1"/>
          <p:nvPr/>
        </p:nvSpPr>
        <p:spPr>
          <a:xfrm>
            <a:off x="0" y="27610"/>
            <a:ext cx="3160295" cy="646331"/>
          </a:xfrm>
          <a:prstGeom prst="rect">
            <a:avLst/>
          </a:prstGeom>
          <a:noFill/>
          <a:ln>
            <a:solidFill>
              <a:srgbClr val="92D050"/>
            </a:solidFill>
          </a:ln>
        </p:spPr>
        <p:txBody>
          <a:bodyPr wrap="square" rtlCol="1">
            <a:spAutoFit/>
          </a:bodyPr>
          <a:lstStyle/>
          <a:p>
            <a:pPr algn="ctr" rtl="1"/>
            <a:r>
              <a:rPr lang="en-US" b="1" dirty="0">
                <a:solidFill>
                  <a:prstClr val="white"/>
                </a:solidFill>
                <a:latin typeface="Garamond" panose="02020404030301010803"/>
              </a:rPr>
              <a:t>University of Basra</a:t>
            </a:r>
          </a:p>
          <a:p>
            <a:pPr algn="ctr" rtl="1"/>
            <a:r>
              <a:rPr lang="en-US" b="1" dirty="0">
                <a:solidFill>
                  <a:prstClr val="white"/>
                </a:solidFill>
                <a:latin typeface="Garamond" panose="02020404030301010803"/>
              </a:rPr>
              <a:t>College of Nursing</a:t>
            </a:r>
            <a:endParaRPr lang="ar-IQ" dirty="0">
              <a:solidFill>
                <a:prstClr val="white"/>
              </a:solidFill>
              <a:latin typeface="Garamond" panose="02020404030301010803"/>
              <a:cs typeface="Times New Roman" panose="02020603050405020304" pitchFamily="18" charset="0"/>
            </a:endParaRPr>
          </a:p>
        </p:txBody>
      </p:sp>
      <p:pic>
        <p:nvPicPr>
          <p:cNvPr id="18" name="Picture 17">
            <a:extLst>
              <a:ext uri="{FF2B5EF4-FFF2-40B4-BE49-F238E27FC236}">
                <a16:creationId xmlns:a16="http://schemas.microsoft.com/office/drawing/2014/main" id="{167B8488-3932-4A8E-AC11-446E08013F7A}"/>
              </a:ext>
            </a:extLst>
          </p:cNvPr>
          <p:cNvPicPr>
            <a:picLocks noChangeAspect="1"/>
          </p:cNvPicPr>
          <p:nvPr/>
        </p:nvPicPr>
        <p:blipFill>
          <a:blip r:embed="rId4">
            <a:biLevel thresh="75000"/>
          </a:blip>
          <a:stretch>
            <a:fillRect/>
          </a:stretch>
        </p:blipFill>
        <p:spPr>
          <a:xfrm>
            <a:off x="8220042" y="6307157"/>
            <a:ext cx="4060288" cy="670618"/>
          </a:xfrm>
          <a:prstGeom prst="rect">
            <a:avLst/>
          </a:prstGeom>
        </p:spPr>
      </p:pic>
    </p:spTree>
    <p:extLst>
      <p:ext uri="{BB962C8B-B14F-4D97-AF65-F5344CB8AC3E}">
        <p14:creationId xmlns:p14="http://schemas.microsoft.com/office/powerpoint/2010/main" val="312194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5"/>
                                        </p:tgtEl>
                                        <p:attrNameLst>
                                          <p:attrName>style.color</p:attrName>
                                        </p:attrNameLst>
                                      </p:cBhvr>
                                      <p:to>
                                        <a:schemeClr val="bg1"/>
                                      </p:to>
                                    </p:animClr>
                                    <p:animClr clrSpc="rgb" dir="cw">
                                      <p:cBhvr>
                                        <p:cTn id="7" dur="250" autoRev="1" fill="remove"/>
                                        <p:tgtEl>
                                          <p:spTgt spid="15"/>
                                        </p:tgtEl>
                                        <p:attrNameLst>
                                          <p:attrName>fillcolor</p:attrName>
                                        </p:attrNameLst>
                                      </p:cBhvr>
                                      <p:to>
                                        <a:schemeClr val="bg1"/>
                                      </p:to>
                                    </p:animClr>
                                    <p:set>
                                      <p:cBhvr>
                                        <p:cTn id="8" dur="250" autoRev="1" fill="remove"/>
                                        <p:tgtEl>
                                          <p:spTgt spid="15"/>
                                        </p:tgtEl>
                                        <p:attrNameLst>
                                          <p:attrName>fill.type</p:attrName>
                                        </p:attrNameLst>
                                      </p:cBhvr>
                                      <p:to>
                                        <p:strVal val="solid"/>
                                      </p:to>
                                    </p:set>
                                    <p:set>
                                      <p:cBhvr>
                                        <p:cTn id="9" dur="250" autoRev="1" fill="remove"/>
                                        <p:tgtEl>
                                          <p:spTgt spid="1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18"/>
                                        </p:tgtEl>
                                      </p:cBhvr>
                                    </p:animEffect>
                                    <p:anim calcmode="lin" valueType="num">
                                      <p:cBhvr>
                                        <p:cTn id="14"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8"/>
                                        </p:tgtEl>
                                        <p:attrNameLst>
                                          <p:attrName>ppt_h</p:attrName>
                                        </p:attrNameLst>
                                      </p:cBhvr>
                                      <p:tavLst>
                                        <p:tav tm="0">
                                          <p:val>
                                            <p:strVal val="ppt_h"/>
                                          </p:val>
                                        </p:tav>
                                        <p:tav tm="100000">
                                          <p:val>
                                            <p:strVal val="ppt_h"/>
                                          </p:val>
                                        </p:tav>
                                      </p:tavLst>
                                    </p:anim>
                                    <p:set>
                                      <p:cBhvr>
                                        <p:cTn id="16"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9FCD-8613-4555-9F87-BBB0AE7F025D}"/>
              </a:ext>
            </a:extLst>
          </p:cNvPr>
          <p:cNvSpPr>
            <a:spLocks noGrp="1"/>
          </p:cNvSpPr>
          <p:nvPr>
            <p:ph type="title"/>
          </p:nvPr>
        </p:nvSpPr>
        <p:spPr>
          <a:xfrm>
            <a:off x="0" y="28576"/>
            <a:ext cx="10075084" cy="571192"/>
          </a:xfrm>
        </p:spPr>
        <p:style>
          <a:lnRef idx="2">
            <a:schemeClr val="accent1"/>
          </a:lnRef>
          <a:fillRef idx="1">
            <a:schemeClr val="lt1"/>
          </a:fillRef>
          <a:effectRef idx="0">
            <a:schemeClr val="accent1"/>
          </a:effectRef>
          <a:fontRef idx="minor">
            <a:schemeClr val="dk1"/>
          </a:fontRef>
        </p:style>
        <p:txBody>
          <a:bodyPr/>
          <a:lstStyle/>
          <a:p>
            <a:pPr algn="ctr"/>
            <a:r>
              <a:rPr lang="en-US" b="1" dirty="0">
                <a:solidFill>
                  <a:srgbClr val="FF0000"/>
                </a:solidFill>
              </a:rPr>
              <a:t>Related </a:t>
            </a:r>
            <a:r>
              <a:rPr lang="en-US" b="1" dirty="0" smtClean="0">
                <a:solidFill>
                  <a:srgbClr val="FF0000"/>
                </a:solidFill>
              </a:rPr>
              <a:t>Disorders to Eating Disorders </a:t>
            </a:r>
            <a:endParaRPr lang="en-US" b="1" dirty="0">
              <a:solidFill>
                <a:srgbClr val="FF0000"/>
              </a:solidFill>
            </a:endParaRPr>
          </a:p>
        </p:txBody>
      </p:sp>
      <p:sp>
        <p:nvSpPr>
          <p:cNvPr id="3" name="Content Placeholder 2">
            <a:extLst>
              <a:ext uri="{FF2B5EF4-FFF2-40B4-BE49-F238E27FC236}">
                <a16:creationId xmlns:a16="http://schemas.microsoft.com/office/drawing/2014/main" id="{D2A1CFE1-CE36-4F09-AEF3-C661FAE8750F}"/>
              </a:ext>
            </a:extLst>
          </p:cNvPr>
          <p:cNvSpPr>
            <a:spLocks noGrp="1"/>
          </p:cNvSpPr>
          <p:nvPr>
            <p:ph idx="1"/>
          </p:nvPr>
        </p:nvSpPr>
        <p:spPr>
          <a:xfrm>
            <a:off x="-1" y="1101212"/>
            <a:ext cx="12103511" cy="5728211"/>
          </a:xfrm>
        </p:spPr>
        <p:txBody>
          <a:bodyPr>
            <a:normAutofit fontScale="92500" lnSpcReduction="20000"/>
          </a:bodyPr>
          <a:lstStyle/>
          <a:p>
            <a:pPr algn="just">
              <a:lnSpc>
                <a:spcPct val="160000"/>
              </a:lnSpc>
            </a:pPr>
            <a:r>
              <a:rPr lang="en-US" sz="3100" b="1" dirty="0" smtClean="0">
                <a:solidFill>
                  <a:srgbClr val="FF0000"/>
                </a:solidFill>
              </a:rPr>
              <a:t>First : Binge </a:t>
            </a:r>
            <a:r>
              <a:rPr lang="en-US" sz="3100" b="1" dirty="0">
                <a:solidFill>
                  <a:srgbClr val="FF0000"/>
                </a:solidFill>
              </a:rPr>
              <a:t>eating disorder </a:t>
            </a:r>
            <a:r>
              <a:rPr lang="en-US" sz="2800" b="1" dirty="0">
                <a:solidFill>
                  <a:schemeClr val="tx1"/>
                </a:solidFill>
              </a:rPr>
              <a:t>is characterized by recurrent episodes of binge </a:t>
            </a:r>
            <a:r>
              <a:rPr lang="en-US" sz="2800" b="1" dirty="0" smtClean="0">
                <a:solidFill>
                  <a:schemeClr val="tx1"/>
                </a:solidFill>
              </a:rPr>
              <a:t>eating; no </a:t>
            </a:r>
            <a:r>
              <a:rPr lang="en-US" sz="2800" b="1" dirty="0">
                <a:solidFill>
                  <a:schemeClr val="tx1"/>
                </a:solidFill>
              </a:rPr>
              <a:t>regular use of inappropriate compensatory behaviors, such as purging </a:t>
            </a:r>
            <a:r>
              <a:rPr lang="en-US" sz="2800" b="1" dirty="0" smtClean="0">
                <a:solidFill>
                  <a:schemeClr val="tx1"/>
                </a:solidFill>
              </a:rPr>
              <a:t>or excessive </a:t>
            </a:r>
            <a:r>
              <a:rPr lang="en-US" sz="2800" b="1" dirty="0">
                <a:solidFill>
                  <a:schemeClr val="tx1"/>
                </a:solidFill>
              </a:rPr>
              <a:t>exercise or abuse of laxatives; guilt, shame, and disgust </a:t>
            </a:r>
            <a:r>
              <a:rPr lang="en-US" sz="2800" b="1" dirty="0" smtClean="0">
                <a:solidFill>
                  <a:schemeClr val="tx1"/>
                </a:solidFill>
              </a:rPr>
              <a:t>about eating </a:t>
            </a:r>
            <a:r>
              <a:rPr lang="en-US" sz="2800" b="1" dirty="0">
                <a:solidFill>
                  <a:schemeClr val="tx1"/>
                </a:solidFill>
              </a:rPr>
              <a:t>behaviors; and marked psychological distress. </a:t>
            </a:r>
            <a:endParaRPr lang="en-US" sz="2800" b="1" dirty="0" smtClean="0">
              <a:solidFill>
                <a:schemeClr val="tx1"/>
              </a:solidFill>
            </a:endParaRPr>
          </a:p>
          <a:p>
            <a:pPr algn="just">
              <a:lnSpc>
                <a:spcPct val="160000"/>
              </a:lnSpc>
            </a:pPr>
            <a:r>
              <a:rPr lang="en-US" sz="2800" b="1" dirty="0" smtClean="0">
                <a:solidFill>
                  <a:schemeClr val="tx1"/>
                </a:solidFill>
              </a:rPr>
              <a:t>Binge </a:t>
            </a:r>
            <a:r>
              <a:rPr lang="en-US" sz="2800" b="1" dirty="0">
                <a:solidFill>
                  <a:schemeClr val="tx1"/>
                </a:solidFill>
              </a:rPr>
              <a:t>eating </a:t>
            </a:r>
            <a:r>
              <a:rPr lang="en-US" sz="2800" b="1" dirty="0" smtClean="0">
                <a:solidFill>
                  <a:schemeClr val="tx1"/>
                </a:solidFill>
              </a:rPr>
              <a:t>disorder frequently </a:t>
            </a:r>
            <a:r>
              <a:rPr lang="en-US" sz="2800" b="1" dirty="0">
                <a:solidFill>
                  <a:schemeClr val="tx1"/>
                </a:solidFill>
              </a:rPr>
              <a:t>affects people over age 35, and it occurs more often in men </a:t>
            </a:r>
            <a:r>
              <a:rPr lang="en-US" sz="2800" b="1" dirty="0" smtClean="0">
                <a:solidFill>
                  <a:schemeClr val="tx1"/>
                </a:solidFill>
              </a:rPr>
              <a:t>than does </a:t>
            </a:r>
            <a:r>
              <a:rPr lang="en-US" sz="2800" b="1" dirty="0">
                <a:solidFill>
                  <a:schemeClr val="tx1"/>
                </a:solidFill>
              </a:rPr>
              <a:t>any other eating disorder. Individuals are more likely to be overweight </a:t>
            </a:r>
            <a:r>
              <a:rPr lang="en-US" sz="2800" b="1" dirty="0" smtClean="0">
                <a:solidFill>
                  <a:schemeClr val="tx1"/>
                </a:solidFill>
              </a:rPr>
              <a:t>or obese</a:t>
            </a:r>
            <a:r>
              <a:rPr lang="en-US" sz="2800" b="1" dirty="0">
                <a:solidFill>
                  <a:schemeClr val="tx1"/>
                </a:solidFill>
              </a:rPr>
              <a:t>, overweight as children, and teased about their weight at an early 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148" y="38409"/>
            <a:ext cx="2880852" cy="1328276"/>
          </a:xfrm>
          <a:prstGeom prst="rect">
            <a:avLst/>
          </a:prstGeom>
        </p:spPr>
      </p:pic>
    </p:spTree>
    <p:extLst>
      <p:ext uri="{BB962C8B-B14F-4D97-AF65-F5344CB8AC3E}">
        <p14:creationId xmlns:p14="http://schemas.microsoft.com/office/powerpoint/2010/main" val="3152705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954655"/>
          </a:xfrm>
          <a:prstGeom prst="rect">
            <a:avLst/>
          </a:prstGeom>
        </p:spPr>
        <p:txBody>
          <a:bodyPr wrap="square">
            <a:spAutoFit/>
          </a:bodyPr>
          <a:lstStyle/>
          <a:p>
            <a:pPr algn="just">
              <a:lnSpc>
                <a:spcPct val="150000"/>
              </a:lnSpc>
            </a:pPr>
            <a:r>
              <a:rPr lang="en-US" sz="2800" b="1" dirty="0">
                <a:solidFill>
                  <a:srgbClr val="FF0000"/>
                </a:solidFill>
              </a:rPr>
              <a:t>Second: </a:t>
            </a:r>
            <a:r>
              <a:rPr lang="en-US" sz="2800" b="1" dirty="0" smtClean="0">
                <a:solidFill>
                  <a:srgbClr val="FF0000"/>
                </a:solidFill>
              </a:rPr>
              <a:t> Night </a:t>
            </a:r>
            <a:r>
              <a:rPr lang="en-US" sz="2800" b="1" dirty="0">
                <a:solidFill>
                  <a:srgbClr val="FF0000"/>
                </a:solidFill>
              </a:rPr>
              <a:t>eating syndrome </a:t>
            </a:r>
            <a:r>
              <a:rPr lang="en-US" sz="2400" dirty="0"/>
              <a:t>is characterized by morning anorexia, </a:t>
            </a:r>
            <a:r>
              <a:rPr lang="en-US" sz="2400" dirty="0" smtClean="0"/>
              <a:t>evening </a:t>
            </a:r>
            <a:r>
              <a:rPr lang="en-US" sz="2400" dirty="0" err="1" smtClean="0"/>
              <a:t>hyperphagia</a:t>
            </a:r>
            <a:r>
              <a:rPr lang="en-US" sz="2400" dirty="0" smtClean="0"/>
              <a:t> </a:t>
            </a:r>
            <a:r>
              <a:rPr lang="en-US" sz="2400" dirty="0"/>
              <a:t>(consuming 50% of daily calories after the last evening meal</a:t>
            </a:r>
            <a:r>
              <a:rPr lang="en-US" sz="2400" dirty="0" smtClean="0"/>
              <a:t>), and </a:t>
            </a:r>
            <a:r>
              <a:rPr lang="en-US" sz="2400" dirty="0"/>
              <a:t>nighttime awakenings (at least once a night) to consume snacks. </a:t>
            </a:r>
            <a:endParaRPr lang="en-US" sz="2400" dirty="0" smtClean="0"/>
          </a:p>
          <a:p>
            <a:pPr algn="just">
              <a:lnSpc>
                <a:spcPct val="150000"/>
              </a:lnSpc>
            </a:pPr>
            <a:r>
              <a:rPr lang="en-US" sz="2400" dirty="0" smtClean="0"/>
              <a:t>It is associated </a:t>
            </a:r>
            <a:r>
              <a:rPr lang="en-US" sz="2400" dirty="0"/>
              <a:t>with life stress, low self-esteem, anxiety, depression, and </a:t>
            </a:r>
            <a:r>
              <a:rPr lang="en-US" sz="2400" dirty="0" smtClean="0"/>
              <a:t>adverse reactions </a:t>
            </a:r>
            <a:r>
              <a:rPr lang="en-US" sz="2400" dirty="0"/>
              <a:t>to weight loss </a:t>
            </a:r>
            <a:r>
              <a:rPr lang="en-US" sz="2400" dirty="0" smtClean="0"/>
              <a:t>. Most </a:t>
            </a:r>
            <a:r>
              <a:rPr lang="en-US" sz="2400" dirty="0"/>
              <a:t>people </a:t>
            </a:r>
            <a:r>
              <a:rPr lang="en-US" sz="2400" dirty="0" smtClean="0"/>
              <a:t>with night </a:t>
            </a:r>
            <a:r>
              <a:rPr lang="en-US" sz="2400" dirty="0"/>
              <a:t>eating syndrome are obese. </a:t>
            </a:r>
          </a:p>
        </p:txBody>
      </p:sp>
      <p:sp>
        <p:nvSpPr>
          <p:cNvPr id="3" name="Rectangle 2"/>
          <p:cNvSpPr/>
          <p:nvPr/>
        </p:nvSpPr>
        <p:spPr>
          <a:xfrm>
            <a:off x="93406" y="4422845"/>
            <a:ext cx="12005187" cy="2400657"/>
          </a:xfrm>
          <a:prstGeom prst="rect">
            <a:avLst/>
          </a:prstGeom>
        </p:spPr>
        <p:txBody>
          <a:bodyPr wrap="square">
            <a:spAutoFit/>
          </a:bodyPr>
          <a:lstStyle/>
          <a:p>
            <a:pPr algn="just">
              <a:lnSpc>
                <a:spcPct val="150000"/>
              </a:lnSpc>
            </a:pPr>
            <a:r>
              <a:rPr lang="en-US" sz="2800" b="1" dirty="0" smtClean="0">
                <a:solidFill>
                  <a:srgbClr val="FF0000"/>
                </a:solidFill>
              </a:rPr>
              <a:t>Third :Eating </a:t>
            </a:r>
            <a:r>
              <a:rPr lang="en-US" sz="2800" b="1" dirty="0">
                <a:solidFill>
                  <a:srgbClr val="FF0000"/>
                </a:solidFill>
              </a:rPr>
              <a:t>or feeding disorders in childhood include pica</a:t>
            </a:r>
            <a:r>
              <a:rPr lang="en-US" sz="2400" dirty="0"/>
              <a:t>, which is </a:t>
            </a:r>
            <a:r>
              <a:rPr lang="en-US" sz="2400" dirty="0" smtClean="0"/>
              <a:t>persistent ingestion </a:t>
            </a:r>
            <a:r>
              <a:rPr lang="en-US" sz="2400" dirty="0"/>
              <a:t>of nonfood substances, and </a:t>
            </a:r>
            <a:r>
              <a:rPr lang="en-US" sz="2400" b="1" dirty="0">
                <a:solidFill>
                  <a:srgbClr val="FF0000"/>
                </a:solidFill>
              </a:rPr>
              <a:t>rumination</a:t>
            </a:r>
            <a:r>
              <a:rPr lang="en-US" sz="2400" dirty="0"/>
              <a:t>, or repeated regurgitation </a:t>
            </a:r>
            <a:r>
              <a:rPr lang="en-US" sz="2400" dirty="0" smtClean="0"/>
              <a:t>of food </a:t>
            </a:r>
            <a:r>
              <a:rPr lang="en-US" sz="2400" dirty="0"/>
              <a:t>that is then </a:t>
            </a:r>
            <a:r>
              <a:rPr lang="en-US" sz="2400" dirty="0" err="1" smtClean="0"/>
              <a:t>rechewed</a:t>
            </a:r>
            <a:r>
              <a:rPr lang="en-US" sz="2400" dirty="0"/>
              <a:t>, </a:t>
            </a:r>
            <a:r>
              <a:rPr lang="en-US" sz="2400" dirty="0" err="1" smtClean="0"/>
              <a:t>reswallowed</a:t>
            </a:r>
            <a:r>
              <a:rPr lang="en-US" sz="2400" dirty="0"/>
              <a:t>, or spit out. </a:t>
            </a:r>
            <a:endParaRPr lang="en-US" sz="2400" dirty="0" smtClean="0"/>
          </a:p>
          <a:p>
            <a:pPr algn="just">
              <a:lnSpc>
                <a:spcPct val="150000"/>
              </a:lnSpc>
            </a:pPr>
            <a:r>
              <a:rPr lang="en-US" sz="2400" dirty="0" smtClean="0"/>
              <a:t>Both </a:t>
            </a:r>
            <a:r>
              <a:rPr lang="en-US" sz="2400" dirty="0"/>
              <a:t>of these </a:t>
            </a:r>
            <a:r>
              <a:rPr lang="en-US" sz="2400" dirty="0" smtClean="0"/>
              <a:t>disorders are </a:t>
            </a:r>
            <a:r>
              <a:rPr lang="en-US" sz="2400" dirty="0"/>
              <a:t>more common in persons with intellectual disability.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406" y="2864838"/>
            <a:ext cx="5235678" cy="1647825"/>
          </a:xfrm>
          <a:prstGeom prst="rect">
            <a:avLst/>
          </a:prstGeom>
        </p:spPr>
      </p:pic>
    </p:spTree>
    <p:extLst>
      <p:ext uri="{BB962C8B-B14F-4D97-AF65-F5344CB8AC3E}">
        <p14:creationId xmlns:p14="http://schemas.microsoft.com/office/powerpoint/2010/main" val="851297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477" y="142569"/>
            <a:ext cx="11661058" cy="6386051"/>
          </a:xfrm>
        </p:spPr>
        <p:txBody>
          <a:bodyPr>
            <a:noAutofit/>
          </a:bodyPr>
          <a:lstStyle/>
          <a:p>
            <a:pPr algn="just">
              <a:lnSpc>
                <a:spcPct val="150000"/>
              </a:lnSpc>
            </a:pPr>
            <a:r>
              <a:rPr lang="en-US" sz="2400" b="1" dirty="0" smtClean="0">
                <a:solidFill>
                  <a:srgbClr val="FF0000"/>
                </a:solidFill>
              </a:rPr>
              <a:t>Fourth</a:t>
            </a:r>
            <a:r>
              <a:rPr lang="en-US" sz="2400" b="1" dirty="0">
                <a:solidFill>
                  <a:srgbClr val="FF0000"/>
                </a:solidFill>
              </a:rPr>
              <a:t>: Orthorexia nervosa</a:t>
            </a:r>
            <a:r>
              <a:rPr lang="en-US" sz="2400" dirty="0">
                <a:solidFill>
                  <a:schemeClr val="tx1"/>
                </a:solidFill>
              </a:rPr>
              <a:t>, sometimes called orthorexia, is an obsession </a:t>
            </a:r>
            <a:r>
              <a:rPr lang="en-US" sz="2400" dirty="0" smtClean="0">
                <a:solidFill>
                  <a:schemeClr val="tx1"/>
                </a:solidFill>
              </a:rPr>
              <a:t>with proper </a:t>
            </a:r>
            <a:r>
              <a:rPr lang="en-US" sz="2400" dirty="0">
                <a:solidFill>
                  <a:schemeClr val="tx1"/>
                </a:solidFill>
              </a:rPr>
              <a:t>or healthful eating. </a:t>
            </a:r>
            <a:endParaRPr lang="en-US" sz="2400" dirty="0" smtClean="0">
              <a:solidFill>
                <a:schemeClr val="tx1"/>
              </a:solidFill>
            </a:endParaRPr>
          </a:p>
          <a:p>
            <a:pPr algn="just">
              <a:lnSpc>
                <a:spcPct val="150000"/>
              </a:lnSpc>
            </a:pPr>
            <a:r>
              <a:rPr lang="en-US" sz="2400" b="1" dirty="0" smtClean="0">
                <a:solidFill>
                  <a:schemeClr val="tx1"/>
                </a:solidFill>
              </a:rPr>
              <a:t>Behaviors include </a:t>
            </a:r>
          </a:p>
          <a:p>
            <a:pPr marL="457200" indent="-457200" algn="just">
              <a:lnSpc>
                <a:spcPct val="150000"/>
              </a:lnSpc>
              <a:buFont typeface="+mj-lt"/>
              <a:buAutoNum type="alphaUcPeriod"/>
            </a:pPr>
            <a:r>
              <a:rPr lang="en-US" sz="2400" dirty="0" smtClean="0">
                <a:solidFill>
                  <a:schemeClr val="tx1"/>
                </a:solidFill>
              </a:rPr>
              <a:t>compulsive </a:t>
            </a:r>
            <a:r>
              <a:rPr lang="en-US" sz="2400" dirty="0">
                <a:solidFill>
                  <a:schemeClr val="tx1"/>
                </a:solidFill>
              </a:rPr>
              <a:t>checking of ingredients; </a:t>
            </a:r>
            <a:endParaRPr lang="en-US" sz="2400" dirty="0" smtClean="0">
              <a:solidFill>
                <a:schemeClr val="tx1"/>
              </a:solidFill>
            </a:endParaRPr>
          </a:p>
          <a:p>
            <a:pPr marL="457200" indent="-457200" algn="just">
              <a:lnSpc>
                <a:spcPct val="150000"/>
              </a:lnSpc>
              <a:buFont typeface="+mj-lt"/>
              <a:buAutoNum type="alphaUcPeriod"/>
            </a:pPr>
            <a:r>
              <a:rPr lang="en-US" sz="2400" dirty="0" smtClean="0">
                <a:solidFill>
                  <a:schemeClr val="tx1"/>
                </a:solidFill>
              </a:rPr>
              <a:t>cutting </a:t>
            </a:r>
            <a:r>
              <a:rPr lang="en-US" sz="2400" dirty="0">
                <a:solidFill>
                  <a:schemeClr val="tx1"/>
                </a:solidFill>
              </a:rPr>
              <a:t>out increasing number of </a:t>
            </a:r>
            <a:r>
              <a:rPr lang="en-US" sz="2400" dirty="0" smtClean="0">
                <a:solidFill>
                  <a:schemeClr val="tx1"/>
                </a:solidFill>
              </a:rPr>
              <a:t>food groups</a:t>
            </a:r>
          </a:p>
          <a:p>
            <a:pPr marL="457200" indent="-457200" algn="just">
              <a:lnSpc>
                <a:spcPct val="150000"/>
              </a:lnSpc>
              <a:buFont typeface="+mj-lt"/>
              <a:buAutoNum type="alphaUcPeriod"/>
            </a:pPr>
            <a:r>
              <a:rPr lang="en-US" sz="2400" dirty="0" smtClean="0">
                <a:solidFill>
                  <a:schemeClr val="tx1"/>
                </a:solidFill>
              </a:rPr>
              <a:t>inability </a:t>
            </a:r>
            <a:r>
              <a:rPr lang="en-US" sz="2400" dirty="0">
                <a:solidFill>
                  <a:schemeClr val="tx1"/>
                </a:solidFill>
              </a:rPr>
              <a:t>to eat only “healthy” or “pure” </a:t>
            </a:r>
            <a:r>
              <a:rPr lang="en-US" sz="2400" dirty="0" smtClean="0">
                <a:solidFill>
                  <a:schemeClr val="tx1"/>
                </a:solidFill>
              </a:rPr>
              <a:t>foods</a:t>
            </a:r>
          </a:p>
          <a:p>
            <a:pPr marL="457200" indent="-457200" algn="just">
              <a:lnSpc>
                <a:spcPct val="150000"/>
              </a:lnSpc>
              <a:buFont typeface="+mj-lt"/>
              <a:buAutoNum type="alphaUcPeriod"/>
            </a:pPr>
            <a:r>
              <a:rPr lang="en-US" sz="2400" dirty="0" smtClean="0">
                <a:solidFill>
                  <a:schemeClr val="tx1"/>
                </a:solidFill>
              </a:rPr>
              <a:t>unusual </a:t>
            </a:r>
            <a:r>
              <a:rPr lang="en-US" sz="2400" dirty="0">
                <a:solidFill>
                  <a:schemeClr val="tx1"/>
                </a:solidFill>
              </a:rPr>
              <a:t>interest </a:t>
            </a:r>
            <a:r>
              <a:rPr lang="en-US" sz="2400" dirty="0" smtClean="0">
                <a:solidFill>
                  <a:schemeClr val="tx1"/>
                </a:solidFill>
              </a:rPr>
              <a:t>in what </a:t>
            </a:r>
            <a:r>
              <a:rPr lang="en-US" sz="2400" dirty="0">
                <a:solidFill>
                  <a:schemeClr val="tx1"/>
                </a:solidFill>
              </a:rPr>
              <a:t>others </a:t>
            </a:r>
            <a:r>
              <a:rPr lang="en-US" sz="2400" dirty="0" smtClean="0">
                <a:solidFill>
                  <a:schemeClr val="tx1"/>
                </a:solidFill>
              </a:rPr>
              <a:t>eat</a:t>
            </a:r>
          </a:p>
          <a:p>
            <a:pPr marL="457200" indent="-457200" algn="just">
              <a:lnSpc>
                <a:spcPct val="150000"/>
              </a:lnSpc>
              <a:buFont typeface="+mj-lt"/>
              <a:buAutoNum type="alphaUcPeriod"/>
            </a:pPr>
            <a:r>
              <a:rPr lang="en-US" sz="2400" dirty="0" smtClean="0">
                <a:solidFill>
                  <a:schemeClr val="tx1"/>
                </a:solidFill>
              </a:rPr>
              <a:t>hours </a:t>
            </a:r>
            <a:r>
              <a:rPr lang="en-US" sz="2400" dirty="0">
                <a:solidFill>
                  <a:schemeClr val="tx1"/>
                </a:solidFill>
              </a:rPr>
              <a:t>spent thinking about food,  </a:t>
            </a:r>
            <a:r>
              <a:rPr lang="en-US" sz="2400" dirty="0" smtClean="0">
                <a:solidFill>
                  <a:schemeClr val="tx1"/>
                </a:solidFill>
              </a:rPr>
              <a:t>what </a:t>
            </a:r>
            <a:r>
              <a:rPr lang="en-US" sz="2400" dirty="0">
                <a:solidFill>
                  <a:schemeClr val="tx1"/>
                </a:solidFill>
              </a:rPr>
              <a:t>will be served at </a:t>
            </a:r>
            <a:r>
              <a:rPr lang="en-US" sz="2400" dirty="0" smtClean="0">
                <a:solidFill>
                  <a:schemeClr val="tx1"/>
                </a:solidFill>
              </a:rPr>
              <a:t>an event</a:t>
            </a:r>
          </a:p>
          <a:p>
            <a:pPr marL="457200" indent="-457200" algn="just">
              <a:lnSpc>
                <a:spcPct val="150000"/>
              </a:lnSpc>
              <a:buFont typeface="+mj-lt"/>
              <a:buAutoNum type="alphaUcPeriod"/>
            </a:pPr>
            <a:r>
              <a:rPr lang="en-US" sz="2400" dirty="0" smtClean="0">
                <a:solidFill>
                  <a:schemeClr val="tx1"/>
                </a:solidFill>
              </a:rPr>
              <a:t>obsessive </a:t>
            </a:r>
            <a:r>
              <a:rPr lang="en-US" sz="2400" dirty="0">
                <a:solidFill>
                  <a:schemeClr val="tx1"/>
                </a:solidFill>
              </a:rPr>
              <a:t>involvement in food blogs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025" y="776747"/>
            <a:ext cx="2847975" cy="4611329"/>
          </a:xfrm>
          <a:prstGeom prst="rect">
            <a:avLst/>
          </a:prstGeom>
        </p:spPr>
      </p:pic>
    </p:spTree>
    <p:extLst>
      <p:ext uri="{BB962C8B-B14F-4D97-AF65-F5344CB8AC3E}">
        <p14:creationId xmlns:p14="http://schemas.microsoft.com/office/powerpoint/2010/main" val="507027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651342"/>
          </a:xfrm>
        </p:spPr>
        <p:txBody>
          <a:bodyPr/>
          <a:lstStyle/>
          <a:p>
            <a:r>
              <a:rPr lang="en-US" dirty="0"/>
              <a:t>ETIOLOGY</a:t>
            </a:r>
          </a:p>
        </p:txBody>
      </p:sp>
      <p:sp>
        <p:nvSpPr>
          <p:cNvPr id="3" name="Content Placeholder 2"/>
          <p:cNvSpPr>
            <a:spLocks noGrp="1"/>
          </p:cNvSpPr>
          <p:nvPr>
            <p:ph idx="1"/>
          </p:nvPr>
        </p:nvSpPr>
        <p:spPr>
          <a:xfrm>
            <a:off x="364594" y="785813"/>
            <a:ext cx="10665355" cy="4144963"/>
          </a:xfrm>
        </p:spPr>
        <p:txBody>
          <a:bodyPr>
            <a:normAutofit/>
          </a:bodyPr>
          <a:lstStyle/>
          <a:p>
            <a:pPr algn="just">
              <a:lnSpc>
                <a:spcPct val="150000"/>
              </a:lnSpc>
            </a:pPr>
            <a:r>
              <a:rPr lang="en-US" sz="2800" dirty="0">
                <a:solidFill>
                  <a:schemeClr val="tx1"/>
                </a:solidFill>
              </a:rPr>
              <a:t>A specific cause for eating disorders is unknown. Initially, dieting may be </a:t>
            </a:r>
            <a:r>
              <a:rPr lang="en-US" sz="2800" dirty="0" smtClean="0">
                <a:solidFill>
                  <a:schemeClr val="tx1"/>
                </a:solidFill>
              </a:rPr>
              <a:t>the stimulus </a:t>
            </a:r>
            <a:r>
              <a:rPr lang="en-US" sz="2800" dirty="0">
                <a:solidFill>
                  <a:schemeClr val="tx1"/>
                </a:solidFill>
              </a:rPr>
              <a:t>that leads to their development. Biologic </a:t>
            </a:r>
            <a:r>
              <a:rPr lang="en-US" sz="2800" dirty="0" smtClean="0">
                <a:solidFill>
                  <a:schemeClr val="tx1"/>
                </a:solidFill>
              </a:rPr>
              <a:t>vulnerability, developmental </a:t>
            </a:r>
            <a:r>
              <a:rPr lang="en-US" sz="2800" dirty="0">
                <a:solidFill>
                  <a:schemeClr val="tx1"/>
                </a:solidFill>
              </a:rPr>
              <a:t>problems, and family and social influences can turn </a:t>
            </a:r>
            <a:r>
              <a:rPr lang="en-US" sz="2800" dirty="0" smtClean="0">
                <a:solidFill>
                  <a:schemeClr val="tx1"/>
                </a:solidFill>
              </a:rPr>
              <a:t>dieting into </a:t>
            </a:r>
            <a:r>
              <a:rPr lang="en-US" sz="2800" dirty="0">
                <a:solidFill>
                  <a:schemeClr val="tx1"/>
                </a:solidFill>
              </a:rPr>
              <a:t>an eating disorder</a:t>
            </a:r>
          </a:p>
        </p:txBody>
      </p:sp>
    </p:spTree>
    <p:extLst>
      <p:ext uri="{BB962C8B-B14F-4D97-AF65-F5344CB8AC3E}">
        <p14:creationId xmlns:p14="http://schemas.microsoft.com/office/powerpoint/2010/main" val="3074036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572249"/>
          </a:xfrm>
        </p:spPr>
      </p:pic>
    </p:spTree>
    <p:extLst>
      <p:ext uri="{BB962C8B-B14F-4D97-AF65-F5344CB8AC3E}">
        <p14:creationId xmlns:p14="http://schemas.microsoft.com/office/powerpoint/2010/main" val="143002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437029"/>
          </a:xfrm>
        </p:spPr>
        <p:txBody>
          <a:bodyPr/>
          <a:lstStyle/>
          <a:p>
            <a:r>
              <a:rPr lang="en-US" dirty="0"/>
              <a:t>1. Biologic Factors</a:t>
            </a:r>
          </a:p>
        </p:txBody>
      </p:sp>
      <p:sp>
        <p:nvSpPr>
          <p:cNvPr id="3" name="Content Placeholder 2"/>
          <p:cNvSpPr>
            <a:spLocks noGrp="1"/>
          </p:cNvSpPr>
          <p:nvPr>
            <p:ph idx="1"/>
          </p:nvPr>
        </p:nvSpPr>
        <p:spPr>
          <a:xfrm>
            <a:off x="0" y="571500"/>
            <a:ext cx="12192000" cy="6286499"/>
          </a:xfrm>
        </p:spPr>
        <p:txBody>
          <a:bodyPr>
            <a:noAutofit/>
          </a:bodyPr>
          <a:lstStyle/>
          <a:p>
            <a:pPr algn="just"/>
            <a:r>
              <a:rPr lang="en-US" sz="2500" dirty="0">
                <a:solidFill>
                  <a:schemeClr val="tx1"/>
                </a:solidFill>
              </a:rPr>
              <a:t>Studies of anorexia nervosa and bulimia nervosa have shown that </a:t>
            </a:r>
            <a:r>
              <a:rPr lang="en-US" sz="2500" dirty="0" smtClean="0">
                <a:solidFill>
                  <a:schemeClr val="tx1"/>
                </a:solidFill>
              </a:rPr>
              <a:t>these disorders </a:t>
            </a:r>
            <a:r>
              <a:rPr lang="en-US" sz="2500" dirty="0">
                <a:solidFill>
                  <a:schemeClr val="tx1"/>
                </a:solidFill>
              </a:rPr>
              <a:t>tend to run in families. Genetic vulnerability might also result </a:t>
            </a:r>
            <a:r>
              <a:rPr lang="en-US" sz="2500" dirty="0" smtClean="0">
                <a:solidFill>
                  <a:schemeClr val="tx1"/>
                </a:solidFill>
              </a:rPr>
              <a:t>from a </a:t>
            </a:r>
            <a:r>
              <a:rPr lang="en-US" sz="2500" dirty="0">
                <a:solidFill>
                  <a:schemeClr val="tx1"/>
                </a:solidFill>
              </a:rPr>
              <a:t>particular personality type or a general susceptibility to psychiatric </a:t>
            </a:r>
            <a:r>
              <a:rPr lang="en-US" sz="2500" dirty="0" smtClean="0">
                <a:solidFill>
                  <a:schemeClr val="tx1"/>
                </a:solidFill>
              </a:rPr>
              <a:t>disorders</a:t>
            </a:r>
          </a:p>
          <a:p>
            <a:pPr algn="just"/>
            <a:r>
              <a:rPr lang="en-US" sz="2500" dirty="0" smtClean="0">
                <a:solidFill>
                  <a:schemeClr val="tx1"/>
                </a:solidFill>
              </a:rPr>
              <a:t>Dysfunction of </a:t>
            </a:r>
            <a:r>
              <a:rPr lang="en-US" sz="2500" dirty="0">
                <a:solidFill>
                  <a:schemeClr val="tx1"/>
                </a:solidFill>
              </a:rPr>
              <a:t>the hypothalamus. A family history of mood or anxiety disorders (e.g</a:t>
            </a:r>
            <a:r>
              <a:rPr lang="en-US" sz="2500" dirty="0" smtClean="0">
                <a:solidFill>
                  <a:schemeClr val="tx1"/>
                </a:solidFill>
              </a:rPr>
              <a:t>., obsessive–compulsive </a:t>
            </a:r>
            <a:r>
              <a:rPr lang="en-US" sz="2500" dirty="0">
                <a:solidFill>
                  <a:schemeClr val="tx1"/>
                </a:solidFill>
              </a:rPr>
              <a:t>disorder) places a person at risk for an eating disorder</a:t>
            </a:r>
            <a:r>
              <a:rPr lang="en-US" sz="2500" dirty="0" smtClean="0">
                <a:solidFill>
                  <a:schemeClr val="tx1"/>
                </a:solidFill>
              </a:rPr>
              <a:t>.</a:t>
            </a:r>
          </a:p>
          <a:p>
            <a:pPr algn="just"/>
            <a:r>
              <a:rPr lang="en-US" sz="2500" dirty="0" smtClean="0">
                <a:solidFill>
                  <a:schemeClr val="tx1"/>
                </a:solidFill>
              </a:rPr>
              <a:t>Norepinephrine levels </a:t>
            </a:r>
            <a:r>
              <a:rPr lang="en-US" sz="2500" dirty="0">
                <a:solidFill>
                  <a:schemeClr val="tx1"/>
                </a:solidFill>
              </a:rPr>
              <a:t>rise normally in response to eating, allowing the body to </a:t>
            </a:r>
            <a:r>
              <a:rPr lang="en-US" sz="2500" dirty="0" smtClean="0">
                <a:solidFill>
                  <a:schemeClr val="tx1"/>
                </a:solidFill>
              </a:rPr>
              <a:t>metabolize and </a:t>
            </a:r>
            <a:r>
              <a:rPr lang="en-US" sz="2500" dirty="0">
                <a:solidFill>
                  <a:schemeClr val="tx1"/>
                </a:solidFill>
              </a:rPr>
              <a:t>use nutrients. Norepinephrine levels do not rise during </a:t>
            </a:r>
            <a:r>
              <a:rPr lang="en-US" sz="2500" dirty="0" smtClean="0">
                <a:solidFill>
                  <a:schemeClr val="tx1"/>
                </a:solidFill>
              </a:rPr>
              <a:t>starvation, however</a:t>
            </a:r>
            <a:r>
              <a:rPr lang="en-US" sz="2500" dirty="0">
                <a:solidFill>
                  <a:schemeClr val="tx1"/>
                </a:solidFill>
              </a:rPr>
              <a:t>, because few nutrients are available to </a:t>
            </a:r>
            <a:r>
              <a:rPr lang="en-US" sz="2500" dirty="0" smtClean="0">
                <a:solidFill>
                  <a:schemeClr val="tx1"/>
                </a:solidFill>
              </a:rPr>
              <a:t>metabolize</a:t>
            </a:r>
          </a:p>
          <a:p>
            <a:pPr algn="just"/>
            <a:r>
              <a:rPr lang="en-US" sz="2500" dirty="0">
                <a:solidFill>
                  <a:schemeClr val="tx1"/>
                </a:solidFill>
              </a:rPr>
              <a:t>Increased levels of the neurotransmitter serotonin and its </a:t>
            </a:r>
            <a:r>
              <a:rPr lang="en-US" sz="2500" dirty="0" smtClean="0">
                <a:solidFill>
                  <a:schemeClr val="tx1"/>
                </a:solidFill>
              </a:rPr>
              <a:t>precursor tryptophan </a:t>
            </a:r>
            <a:r>
              <a:rPr lang="en-US" sz="2500" dirty="0">
                <a:solidFill>
                  <a:schemeClr val="tx1"/>
                </a:solidFill>
              </a:rPr>
              <a:t>have been linked with increased satiety(satisfaction of </a:t>
            </a:r>
            <a:r>
              <a:rPr lang="en-US" sz="2500" dirty="0" smtClean="0">
                <a:solidFill>
                  <a:schemeClr val="tx1"/>
                </a:solidFill>
              </a:rPr>
              <a:t>appetite). </a:t>
            </a:r>
            <a:r>
              <a:rPr lang="en-US" sz="2500" dirty="0">
                <a:solidFill>
                  <a:schemeClr val="tx1"/>
                </a:solidFill>
              </a:rPr>
              <a:t>Low levels of serotonin </a:t>
            </a:r>
            <a:r>
              <a:rPr lang="en-US" sz="2500" dirty="0" smtClean="0">
                <a:solidFill>
                  <a:schemeClr val="tx1"/>
                </a:solidFill>
              </a:rPr>
              <a:t>as well </a:t>
            </a:r>
            <a:r>
              <a:rPr lang="en-US" sz="2500" dirty="0">
                <a:solidFill>
                  <a:schemeClr val="tx1"/>
                </a:solidFill>
              </a:rPr>
              <a:t>as low platelet levels of monoamine oxidase have been found in </a:t>
            </a:r>
            <a:r>
              <a:rPr lang="en-US" sz="2500" dirty="0" smtClean="0">
                <a:solidFill>
                  <a:schemeClr val="tx1"/>
                </a:solidFill>
              </a:rPr>
              <a:t>clients with </a:t>
            </a:r>
            <a:r>
              <a:rPr lang="en-US" sz="2500" dirty="0">
                <a:solidFill>
                  <a:schemeClr val="tx1"/>
                </a:solidFill>
              </a:rPr>
              <a:t>bulimia and the binge and purge subtype of anorexia nervosa</a:t>
            </a:r>
          </a:p>
        </p:txBody>
      </p:sp>
    </p:spTree>
    <p:extLst>
      <p:ext uri="{BB962C8B-B14F-4D97-AF65-F5344CB8AC3E}">
        <p14:creationId xmlns:p14="http://schemas.microsoft.com/office/powerpoint/2010/main" val="1481610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451317"/>
          </a:xfrm>
        </p:spPr>
        <p:txBody>
          <a:bodyPr/>
          <a:lstStyle/>
          <a:p>
            <a:r>
              <a:rPr lang="en-US" dirty="0" smtClean="0"/>
              <a:t>2.Developmental </a:t>
            </a:r>
            <a:r>
              <a:rPr lang="en-US" dirty="0"/>
              <a:t>Factors</a:t>
            </a:r>
          </a:p>
        </p:txBody>
      </p:sp>
      <p:sp>
        <p:nvSpPr>
          <p:cNvPr id="3" name="Content Placeholder 2"/>
          <p:cNvSpPr>
            <a:spLocks noGrp="1"/>
          </p:cNvSpPr>
          <p:nvPr>
            <p:ph idx="1"/>
          </p:nvPr>
        </p:nvSpPr>
        <p:spPr>
          <a:xfrm>
            <a:off x="157316" y="603041"/>
            <a:ext cx="9608859" cy="4144963"/>
          </a:xfrm>
        </p:spPr>
        <p:txBody>
          <a:bodyPr>
            <a:noAutofit/>
          </a:bodyPr>
          <a:lstStyle/>
          <a:p>
            <a:pPr algn="just">
              <a:lnSpc>
                <a:spcPct val="150000"/>
              </a:lnSpc>
            </a:pPr>
            <a:r>
              <a:rPr lang="en-US" sz="2400" dirty="0">
                <a:solidFill>
                  <a:schemeClr val="tx1"/>
                </a:solidFill>
              </a:rPr>
              <a:t>Two essential tasks of adolescence are the struggle to develop autonomy </a:t>
            </a:r>
            <a:r>
              <a:rPr lang="en-US" sz="2400" dirty="0" smtClean="0">
                <a:solidFill>
                  <a:schemeClr val="tx1"/>
                </a:solidFill>
              </a:rPr>
              <a:t>and the </a:t>
            </a:r>
            <a:r>
              <a:rPr lang="en-US" sz="2400" dirty="0">
                <a:solidFill>
                  <a:schemeClr val="tx1"/>
                </a:solidFill>
              </a:rPr>
              <a:t>establishment of a unique identity. Autonomy, or exerting control </a:t>
            </a:r>
            <a:r>
              <a:rPr lang="en-US" sz="2400" dirty="0" smtClean="0">
                <a:solidFill>
                  <a:schemeClr val="tx1"/>
                </a:solidFill>
              </a:rPr>
              <a:t>over oneself </a:t>
            </a:r>
            <a:r>
              <a:rPr lang="en-US" sz="2400" dirty="0">
                <a:solidFill>
                  <a:schemeClr val="tx1"/>
                </a:solidFill>
              </a:rPr>
              <a:t>and the environment, may be difficult in families that </a:t>
            </a:r>
            <a:r>
              <a:rPr lang="en-US" sz="2400" dirty="0" smtClean="0">
                <a:solidFill>
                  <a:schemeClr val="tx1"/>
                </a:solidFill>
              </a:rPr>
              <a:t>are overprotective </a:t>
            </a:r>
            <a:r>
              <a:rPr lang="en-US" sz="2400" dirty="0">
                <a:solidFill>
                  <a:schemeClr val="tx1"/>
                </a:solidFill>
              </a:rPr>
              <a:t>or in which enmeshment (lack of clear role boundaries) exists</a:t>
            </a:r>
            <a:r>
              <a:rPr lang="en-US" sz="2400" dirty="0" smtClean="0">
                <a:solidFill>
                  <a:schemeClr val="tx1"/>
                </a:solidFill>
              </a:rPr>
              <a:t>.</a:t>
            </a:r>
          </a:p>
          <a:p>
            <a:pPr algn="just">
              <a:lnSpc>
                <a:spcPct val="150000"/>
              </a:lnSpc>
            </a:pPr>
            <a:r>
              <a:rPr lang="en-US" sz="2400" dirty="0" smtClean="0">
                <a:solidFill>
                  <a:schemeClr val="tx1"/>
                </a:solidFill>
              </a:rPr>
              <a:t>Body image </a:t>
            </a:r>
            <a:r>
              <a:rPr lang="en-US" sz="2400" dirty="0">
                <a:solidFill>
                  <a:schemeClr val="tx1"/>
                </a:solidFill>
              </a:rPr>
              <a:t>is how a person perceives his or her body, that is, a mental self-image</a:t>
            </a:r>
            <a:r>
              <a:rPr lang="en-US" sz="2400" dirty="0" smtClean="0">
                <a:solidFill>
                  <a:schemeClr val="tx1"/>
                </a:solidFill>
              </a:rPr>
              <a:t>.</a:t>
            </a:r>
          </a:p>
          <a:p>
            <a:pPr algn="just">
              <a:lnSpc>
                <a:spcPct val="150000"/>
              </a:lnSpc>
            </a:pPr>
            <a:r>
              <a:rPr lang="en-US" sz="2400" dirty="0">
                <a:solidFill>
                  <a:schemeClr val="tx1"/>
                </a:solidFill>
              </a:rPr>
              <a:t>Body image disturbance occurs when there is an extreme </a:t>
            </a:r>
            <a:r>
              <a:rPr lang="en-US" sz="2400" dirty="0" smtClean="0">
                <a:solidFill>
                  <a:schemeClr val="tx1"/>
                </a:solidFill>
              </a:rPr>
              <a:t>discrepancy between </a:t>
            </a:r>
            <a:r>
              <a:rPr lang="en-US" sz="2400" dirty="0">
                <a:solidFill>
                  <a:schemeClr val="tx1"/>
                </a:solidFill>
              </a:rPr>
              <a:t>one’s body image and the perceptions of others and </a:t>
            </a:r>
            <a:r>
              <a:rPr lang="en-US" sz="2400" dirty="0" smtClean="0">
                <a:solidFill>
                  <a:schemeClr val="tx1"/>
                </a:solidFill>
              </a:rPr>
              <a:t>extreme dissatisfaction </a:t>
            </a:r>
            <a:r>
              <a:rPr lang="en-US" sz="2400" dirty="0">
                <a:solidFill>
                  <a:schemeClr val="tx1"/>
                </a:solidFill>
              </a:rPr>
              <a:t>with one’s body image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6175" y="0"/>
            <a:ext cx="2425825" cy="6858000"/>
          </a:xfrm>
          <a:prstGeom prst="rect">
            <a:avLst/>
          </a:prstGeom>
        </p:spPr>
      </p:pic>
    </p:spTree>
    <p:extLst>
      <p:ext uri="{BB962C8B-B14F-4D97-AF65-F5344CB8AC3E}">
        <p14:creationId xmlns:p14="http://schemas.microsoft.com/office/powerpoint/2010/main" val="2773675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679917"/>
          </a:xfrm>
        </p:spPr>
        <p:txBody>
          <a:bodyPr/>
          <a:lstStyle/>
          <a:p>
            <a:r>
              <a:rPr lang="en-US" dirty="0" smtClean="0"/>
              <a:t>3. Family Influences</a:t>
            </a:r>
            <a:endParaRPr lang="en-US" dirty="0"/>
          </a:p>
        </p:txBody>
      </p:sp>
      <p:sp>
        <p:nvSpPr>
          <p:cNvPr id="3" name="Content Placeholder 2"/>
          <p:cNvSpPr>
            <a:spLocks noGrp="1"/>
          </p:cNvSpPr>
          <p:nvPr>
            <p:ph idx="1"/>
          </p:nvPr>
        </p:nvSpPr>
        <p:spPr>
          <a:xfrm>
            <a:off x="157163" y="1109663"/>
            <a:ext cx="11801475" cy="4144963"/>
          </a:xfrm>
        </p:spPr>
        <p:txBody>
          <a:bodyPr>
            <a:noAutofit/>
          </a:bodyPr>
          <a:lstStyle/>
          <a:p>
            <a:pPr algn="just">
              <a:lnSpc>
                <a:spcPct val="150000"/>
              </a:lnSpc>
            </a:pPr>
            <a:r>
              <a:rPr lang="en-US" sz="2400" dirty="0" smtClean="0">
                <a:solidFill>
                  <a:schemeClr val="tx1"/>
                </a:solidFill>
              </a:rPr>
              <a:t>Girls growing up amid family problems and abuse are at higher risk for both anorexia and bulimia. Disordered eating is a common response to family discord. Girls growing up in families without emotional support may try to escape their negative emotions</a:t>
            </a:r>
          </a:p>
          <a:p>
            <a:pPr algn="just">
              <a:lnSpc>
                <a:spcPct val="150000"/>
              </a:lnSpc>
            </a:pPr>
            <a:r>
              <a:rPr lang="en-US" sz="2400" dirty="0" smtClean="0">
                <a:solidFill>
                  <a:schemeClr val="tx1"/>
                </a:solidFill>
              </a:rPr>
              <a:t>Childhood adversity has been identified as a significant risk factor in the development of problems with eating or weight in adolescence or early adulthood. Adversity is defined as physical neglect, sexual abuse, or parental maltreatment that includes little care, affection, and empathy as well as excessive paternal control, unfriendliness, or overprotectiveness.</a:t>
            </a:r>
            <a:endParaRPr lang="en-US" sz="2400" dirty="0">
              <a:solidFill>
                <a:schemeClr val="tx1"/>
              </a:solidFill>
            </a:endParaRPr>
          </a:p>
        </p:txBody>
      </p:sp>
    </p:spTree>
    <p:extLst>
      <p:ext uri="{BB962C8B-B14F-4D97-AF65-F5344CB8AC3E}">
        <p14:creationId xmlns:p14="http://schemas.microsoft.com/office/powerpoint/2010/main" val="556068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522754"/>
          </a:xfrm>
        </p:spPr>
        <p:txBody>
          <a:bodyPr/>
          <a:lstStyle/>
          <a:p>
            <a:r>
              <a:rPr lang="en-US" dirty="0"/>
              <a:t>4. Sociocultural Factors</a:t>
            </a:r>
          </a:p>
        </p:txBody>
      </p:sp>
      <p:sp>
        <p:nvSpPr>
          <p:cNvPr id="3" name="Content Placeholder 2"/>
          <p:cNvSpPr>
            <a:spLocks noGrp="1"/>
          </p:cNvSpPr>
          <p:nvPr>
            <p:ph idx="1"/>
          </p:nvPr>
        </p:nvSpPr>
        <p:spPr>
          <a:xfrm>
            <a:off x="121707" y="657225"/>
            <a:ext cx="11808355" cy="6200775"/>
          </a:xfrm>
        </p:spPr>
        <p:txBody>
          <a:bodyPr>
            <a:normAutofit/>
          </a:bodyPr>
          <a:lstStyle/>
          <a:p>
            <a:pPr algn="just">
              <a:lnSpc>
                <a:spcPct val="150000"/>
              </a:lnSpc>
            </a:pPr>
            <a:r>
              <a:rPr lang="en-US" sz="2400" dirty="0">
                <a:solidFill>
                  <a:schemeClr val="tx1"/>
                </a:solidFill>
              </a:rPr>
              <a:t>the media fuels the image </a:t>
            </a:r>
            <a:r>
              <a:rPr lang="en-US" sz="2400" dirty="0" smtClean="0">
                <a:solidFill>
                  <a:schemeClr val="tx1"/>
                </a:solidFill>
              </a:rPr>
              <a:t>of the </a:t>
            </a:r>
            <a:r>
              <a:rPr lang="en-US" sz="2400" dirty="0">
                <a:solidFill>
                  <a:schemeClr val="tx1"/>
                </a:solidFill>
              </a:rPr>
              <a:t>“ideal woman” as thin. This culture equates beauty, desirability, </a:t>
            </a:r>
            <a:r>
              <a:rPr lang="en-US" sz="2400" dirty="0" smtClean="0">
                <a:solidFill>
                  <a:schemeClr val="tx1"/>
                </a:solidFill>
              </a:rPr>
              <a:t>and, ultimately</a:t>
            </a:r>
            <a:r>
              <a:rPr lang="en-US" sz="2400" dirty="0">
                <a:solidFill>
                  <a:schemeClr val="tx1"/>
                </a:solidFill>
              </a:rPr>
              <a:t>, happiness with being thin, toned, and physically fit. </a:t>
            </a:r>
            <a:r>
              <a:rPr lang="en-US" sz="2400" dirty="0" smtClean="0">
                <a:solidFill>
                  <a:schemeClr val="tx1"/>
                </a:solidFill>
              </a:rPr>
              <a:t>Adolescents often </a:t>
            </a:r>
            <a:r>
              <a:rPr lang="en-US" sz="2400" dirty="0">
                <a:solidFill>
                  <a:schemeClr val="tx1"/>
                </a:solidFill>
              </a:rPr>
              <a:t>idealize actresses and models as having the perfect “look” or body</a:t>
            </a:r>
            <a:r>
              <a:rPr lang="en-US" sz="2400" dirty="0" smtClean="0">
                <a:solidFill>
                  <a:schemeClr val="tx1"/>
                </a:solidFill>
              </a:rPr>
              <a:t>,</a:t>
            </a:r>
          </a:p>
          <a:p>
            <a:pPr algn="just">
              <a:lnSpc>
                <a:spcPct val="150000"/>
              </a:lnSpc>
            </a:pPr>
            <a:r>
              <a:rPr lang="en-US" sz="2400" dirty="0">
                <a:solidFill>
                  <a:schemeClr val="tx1"/>
                </a:solidFill>
              </a:rPr>
              <a:t>Western culture </a:t>
            </a:r>
            <a:r>
              <a:rPr lang="en-US" sz="2400" dirty="0" smtClean="0">
                <a:solidFill>
                  <a:schemeClr val="tx1"/>
                </a:solidFill>
              </a:rPr>
              <a:t>considers being </a:t>
            </a:r>
            <a:r>
              <a:rPr lang="en-US" sz="2400" dirty="0">
                <a:solidFill>
                  <a:schemeClr val="tx1"/>
                </a:solidFill>
              </a:rPr>
              <a:t>overweight a sign of laziness, lack of self-control, or indifference; </a:t>
            </a:r>
            <a:r>
              <a:rPr lang="en-US" sz="2400" dirty="0" smtClean="0">
                <a:solidFill>
                  <a:schemeClr val="tx1"/>
                </a:solidFill>
              </a:rPr>
              <a:t>it equates </a:t>
            </a:r>
            <a:r>
              <a:rPr lang="en-US" sz="2400" dirty="0">
                <a:solidFill>
                  <a:schemeClr val="tx1"/>
                </a:solidFill>
              </a:rPr>
              <a:t>pursuit of the “perfect” body with beauty, desirability, success, </a:t>
            </a:r>
            <a:r>
              <a:rPr lang="en-US" sz="2400" dirty="0" smtClean="0">
                <a:solidFill>
                  <a:schemeClr val="tx1"/>
                </a:solidFill>
              </a:rPr>
              <a:t>and willpower.</a:t>
            </a:r>
          </a:p>
          <a:p>
            <a:pPr algn="just">
              <a:lnSpc>
                <a:spcPct val="150000"/>
              </a:lnSpc>
            </a:pPr>
            <a:r>
              <a:rPr lang="en-US" sz="2400" dirty="0">
                <a:solidFill>
                  <a:schemeClr val="tx1"/>
                </a:solidFill>
              </a:rPr>
              <a:t>Pressure from others may also contribute to eating disorders. Pressure </a:t>
            </a:r>
            <a:r>
              <a:rPr lang="en-US" sz="2400" dirty="0" smtClean="0">
                <a:solidFill>
                  <a:schemeClr val="tx1"/>
                </a:solidFill>
              </a:rPr>
              <a:t>from coaches</a:t>
            </a:r>
            <a:r>
              <a:rPr lang="en-US" sz="2400" dirty="0">
                <a:solidFill>
                  <a:schemeClr val="tx1"/>
                </a:solidFill>
              </a:rPr>
              <a:t>, parents, and peers and the emphasis placed on body form in </a:t>
            </a:r>
            <a:r>
              <a:rPr lang="en-US" sz="2400" dirty="0" smtClean="0">
                <a:solidFill>
                  <a:schemeClr val="tx1"/>
                </a:solidFill>
              </a:rPr>
              <a:t>sports such </a:t>
            </a:r>
            <a:r>
              <a:rPr lang="en-US" sz="2400" dirty="0">
                <a:solidFill>
                  <a:schemeClr val="tx1"/>
                </a:solidFill>
              </a:rPr>
              <a:t>as gymnastics, ballet, and wrestling can promote eating disorders </a:t>
            </a:r>
            <a:r>
              <a:rPr lang="en-US" sz="2400" dirty="0" smtClean="0">
                <a:solidFill>
                  <a:schemeClr val="tx1"/>
                </a:solidFill>
              </a:rPr>
              <a:t>in athletes</a:t>
            </a:r>
            <a:endParaRPr lang="en-US" sz="2400" dirty="0">
              <a:solidFill>
                <a:schemeClr val="tx1"/>
              </a:solidFill>
            </a:endParaRPr>
          </a:p>
        </p:txBody>
      </p:sp>
    </p:spTree>
    <p:extLst>
      <p:ext uri="{BB962C8B-B14F-4D97-AF65-F5344CB8AC3E}">
        <p14:creationId xmlns:p14="http://schemas.microsoft.com/office/powerpoint/2010/main" val="329036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622767"/>
          </a:xfrm>
        </p:spPr>
        <p:txBody>
          <a:bodyPr/>
          <a:lstStyle/>
          <a:p>
            <a:r>
              <a:rPr lang="en-US" dirty="0"/>
              <a:t>ANOREXIA NERVOSA</a:t>
            </a:r>
          </a:p>
        </p:txBody>
      </p:sp>
      <p:sp>
        <p:nvSpPr>
          <p:cNvPr id="3" name="Content Placeholder 2"/>
          <p:cNvSpPr>
            <a:spLocks noGrp="1"/>
          </p:cNvSpPr>
          <p:nvPr>
            <p:ph idx="1"/>
          </p:nvPr>
        </p:nvSpPr>
        <p:spPr>
          <a:xfrm>
            <a:off x="0" y="838201"/>
            <a:ext cx="12015788" cy="5891212"/>
          </a:xfrm>
        </p:spPr>
        <p:txBody>
          <a:bodyPr>
            <a:noAutofit/>
          </a:bodyPr>
          <a:lstStyle/>
          <a:p>
            <a:r>
              <a:rPr lang="en-US" sz="2600" b="1" dirty="0">
                <a:solidFill>
                  <a:schemeClr val="accent1"/>
                </a:solidFill>
              </a:rPr>
              <a:t>Onset and Clinical Course</a:t>
            </a:r>
          </a:p>
          <a:p>
            <a:pPr algn="just"/>
            <a:r>
              <a:rPr lang="en-US" sz="2600" dirty="0">
                <a:solidFill>
                  <a:schemeClr val="tx1"/>
                </a:solidFill>
              </a:rPr>
              <a:t>Anorexia nervosa typically begins between the ages of 14 and 18 years. In </a:t>
            </a:r>
            <a:r>
              <a:rPr lang="en-US" sz="2600" dirty="0" smtClean="0">
                <a:solidFill>
                  <a:schemeClr val="tx1"/>
                </a:solidFill>
              </a:rPr>
              <a:t>the early </a:t>
            </a:r>
            <a:r>
              <a:rPr lang="en-US" sz="2600" dirty="0">
                <a:solidFill>
                  <a:schemeClr val="tx1"/>
                </a:solidFill>
              </a:rPr>
              <a:t>stages, clients often deny having a negative body image or </a:t>
            </a:r>
            <a:r>
              <a:rPr lang="en-US" sz="2600" dirty="0" smtClean="0">
                <a:solidFill>
                  <a:schemeClr val="tx1"/>
                </a:solidFill>
              </a:rPr>
              <a:t>anxiety regarding </a:t>
            </a:r>
            <a:r>
              <a:rPr lang="en-US" sz="2600" dirty="0">
                <a:solidFill>
                  <a:schemeClr val="tx1"/>
                </a:solidFill>
              </a:rPr>
              <a:t>their appearance</a:t>
            </a:r>
            <a:r>
              <a:rPr lang="en-US" sz="2600" dirty="0" smtClean="0">
                <a:solidFill>
                  <a:schemeClr val="tx1"/>
                </a:solidFill>
              </a:rPr>
              <a:t>.</a:t>
            </a:r>
          </a:p>
          <a:p>
            <a:pPr algn="just"/>
            <a:r>
              <a:rPr lang="en-US" sz="2600" dirty="0">
                <a:solidFill>
                  <a:schemeClr val="tx1"/>
                </a:solidFill>
              </a:rPr>
              <a:t>They are pleased with their ability to control </a:t>
            </a:r>
            <a:r>
              <a:rPr lang="en-US" sz="2600" dirty="0" smtClean="0">
                <a:solidFill>
                  <a:schemeClr val="tx1"/>
                </a:solidFill>
              </a:rPr>
              <a:t>their weight </a:t>
            </a:r>
            <a:r>
              <a:rPr lang="en-US" sz="2600" dirty="0">
                <a:solidFill>
                  <a:schemeClr val="tx1"/>
                </a:solidFill>
              </a:rPr>
              <a:t>and may express this. When they initially come for treatment, </a:t>
            </a:r>
            <a:r>
              <a:rPr lang="en-US" sz="2600" dirty="0" smtClean="0">
                <a:solidFill>
                  <a:schemeClr val="tx1"/>
                </a:solidFill>
              </a:rPr>
              <a:t>they may </a:t>
            </a:r>
            <a:r>
              <a:rPr lang="en-US" sz="2600" dirty="0">
                <a:solidFill>
                  <a:schemeClr val="tx1"/>
                </a:solidFill>
              </a:rPr>
              <a:t>be unable to identify or to explain their emotions about life events </a:t>
            </a:r>
            <a:r>
              <a:rPr lang="en-US" sz="2600" dirty="0" smtClean="0">
                <a:solidFill>
                  <a:schemeClr val="tx1"/>
                </a:solidFill>
              </a:rPr>
              <a:t>such as </a:t>
            </a:r>
            <a:r>
              <a:rPr lang="en-US" sz="2600" dirty="0">
                <a:solidFill>
                  <a:schemeClr val="tx1"/>
                </a:solidFill>
              </a:rPr>
              <a:t>school or relationships with family or friends. A profound sense </a:t>
            </a:r>
            <a:r>
              <a:rPr lang="en-US" sz="2600" dirty="0" smtClean="0">
                <a:solidFill>
                  <a:schemeClr val="tx1"/>
                </a:solidFill>
              </a:rPr>
              <a:t>of emptiness </a:t>
            </a:r>
            <a:r>
              <a:rPr lang="en-US" sz="2600" dirty="0">
                <a:solidFill>
                  <a:schemeClr val="tx1"/>
                </a:solidFill>
              </a:rPr>
              <a:t>is common</a:t>
            </a:r>
            <a:r>
              <a:rPr lang="en-US" sz="2600" dirty="0" smtClean="0">
                <a:solidFill>
                  <a:schemeClr val="tx1"/>
                </a:solidFill>
              </a:rPr>
              <a:t>.</a:t>
            </a:r>
          </a:p>
          <a:p>
            <a:pPr algn="just"/>
            <a:r>
              <a:rPr lang="en-US" sz="2600" dirty="0">
                <a:solidFill>
                  <a:schemeClr val="tx1"/>
                </a:solidFill>
              </a:rPr>
              <a:t>As the illness progresses, depression and lability in mood become </a:t>
            </a:r>
            <a:r>
              <a:rPr lang="en-US" sz="2600" dirty="0" smtClean="0">
                <a:solidFill>
                  <a:schemeClr val="tx1"/>
                </a:solidFill>
              </a:rPr>
              <a:t>more apparent</a:t>
            </a:r>
            <a:r>
              <a:rPr lang="en-US" sz="2600" dirty="0">
                <a:solidFill>
                  <a:schemeClr val="tx1"/>
                </a:solidFill>
              </a:rPr>
              <a:t>. As dieting and compulsive behaviors increase, clients </a:t>
            </a:r>
            <a:r>
              <a:rPr lang="en-US" sz="2600" dirty="0" smtClean="0">
                <a:solidFill>
                  <a:schemeClr val="tx1"/>
                </a:solidFill>
              </a:rPr>
              <a:t>isolate themselves</a:t>
            </a:r>
            <a:r>
              <a:rPr lang="en-US" sz="2600" dirty="0">
                <a:solidFill>
                  <a:schemeClr val="tx1"/>
                </a:solidFill>
              </a:rPr>
              <a:t>. This social isolation can lead to a basic mistrust of others </a:t>
            </a:r>
            <a:r>
              <a:rPr lang="en-US" sz="2600" dirty="0" smtClean="0">
                <a:solidFill>
                  <a:schemeClr val="tx1"/>
                </a:solidFill>
              </a:rPr>
              <a:t>and even </a:t>
            </a:r>
            <a:r>
              <a:rPr lang="en-US" sz="2600" dirty="0">
                <a:solidFill>
                  <a:schemeClr val="tx1"/>
                </a:solidFill>
              </a:rPr>
              <a:t>paranoia.</a:t>
            </a:r>
          </a:p>
        </p:txBody>
      </p:sp>
    </p:spTree>
    <p:extLst>
      <p:ext uri="{BB962C8B-B14F-4D97-AF65-F5344CB8AC3E}">
        <p14:creationId xmlns:p14="http://schemas.microsoft.com/office/powerpoint/2010/main" val="8841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1" y="828761"/>
            <a:ext cx="10007707" cy="5908923"/>
          </a:xfrm>
        </p:spPr>
        <p:txBody>
          <a:bodyPr>
            <a:noAutofit/>
          </a:bodyPr>
          <a:lstStyle/>
          <a:p>
            <a:pPr algn="just"/>
            <a:r>
              <a:rPr lang="en-US" sz="2800" b="1" dirty="0">
                <a:solidFill>
                  <a:schemeClr val="tx1"/>
                </a:solidFill>
              </a:rPr>
              <a:t>Although many believe that eating disorders are relatively </a:t>
            </a:r>
            <a:r>
              <a:rPr lang="en-US" sz="2800" b="1" dirty="0" smtClean="0">
                <a:solidFill>
                  <a:schemeClr val="tx1"/>
                </a:solidFill>
              </a:rPr>
              <a:t>new, documentation </a:t>
            </a:r>
            <a:r>
              <a:rPr lang="en-US" sz="2800" b="1" dirty="0">
                <a:solidFill>
                  <a:schemeClr val="tx1"/>
                </a:solidFill>
              </a:rPr>
              <a:t>from the Middle Ages indicates willful dieting leading to </a:t>
            </a:r>
            <a:r>
              <a:rPr lang="en-US" sz="2800" b="1" dirty="0" smtClean="0">
                <a:solidFill>
                  <a:schemeClr val="tx1"/>
                </a:solidFill>
              </a:rPr>
              <a:t>self starvation in </a:t>
            </a:r>
            <a:r>
              <a:rPr lang="en-US" sz="2800" b="1" dirty="0">
                <a:solidFill>
                  <a:schemeClr val="tx1"/>
                </a:solidFill>
              </a:rPr>
              <a:t>female saints who fasted to achieve purity. </a:t>
            </a:r>
            <a:endParaRPr lang="en-US" sz="2800" b="1" dirty="0" smtClean="0">
              <a:solidFill>
                <a:schemeClr val="tx1"/>
              </a:solidFill>
            </a:endParaRPr>
          </a:p>
          <a:p>
            <a:pPr algn="just">
              <a:lnSpc>
                <a:spcPct val="150000"/>
              </a:lnSpc>
            </a:pPr>
            <a:r>
              <a:rPr lang="en-US" sz="2800" b="1" dirty="0" smtClean="0">
                <a:solidFill>
                  <a:schemeClr val="tx1"/>
                </a:solidFill>
              </a:rPr>
              <a:t>In </a:t>
            </a:r>
            <a:r>
              <a:rPr lang="en-US" sz="2800" b="1" dirty="0">
                <a:solidFill>
                  <a:schemeClr val="tx1"/>
                </a:solidFill>
              </a:rPr>
              <a:t>the late </a:t>
            </a:r>
            <a:r>
              <a:rPr lang="en-US" sz="2800" b="1" dirty="0" smtClean="0">
                <a:solidFill>
                  <a:schemeClr val="tx1"/>
                </a:solidFill>
              </a:rPr>
              <a:t>1800s, doctors </a:t>
            </a:r>
            <a:r>
              <a:rPr lang="en-US" sz="2800" b="1" dirty="0">
                <a:solidFill>
                  <a:schemeClr val="tx1"/>
                </a:solidFill>
              </a:rPr>
              <a:t>in England and France described young women who used </a:t>
            </a:r>
            <a:r>
              <a:rPr lang="en-US" sz="2800" b="1" dirty="0" err="1" smtClean="0">
                <a:solidFill>
                  <a:schemeClr val="tx1"/>
                </a:solidFill>
              </a:rPr>
              <a:t>selfstarvation</a:t>
            </a:r>
            <a:r>
              <a:rPr lang="en-US" sz="2800" b="1" dirty="0" smtClean="0">
                <a:solidFill>
                  <a:schemeClr val="tx1"/>
                </a:solidFill>
              </a:rPr>
              <a:t> to </a:t>
            </a:r>
            <a:r>
              <a:rPr lang="en-US" sz="2800" b="1" dirty="0">
                <a:solidFill>
                  <a:schemeClr val="tx1"/>
                </a:solidFill>
              </a:rPr>
              <a:t>avoid obesity. It was not until the 1960s, however, that </a:t>
            </a:r>
            <a:r>
              <a:rPr lang="en-US" sz="2800" b="1" dirty="0" smtClean="0">
                <a:solidFill>
                  <a:schemeClr val="tx1"/>
                </a:solidFill>
              </a:rPr>
              <a:t>anorexia nervosa </a:t>
            </a:r>
            <a:r>
              <a:rPr lang="en-US" sz="2800" b="1" dirty="0">
                <a:solidFill>
                  <a:schemeClr val="tx1"/>
                </a:solidFill>
              </a:rPr>
              <a:t>was established as a mental disorder. Bulimia nervosa was </a:t>
            </a:r>
            <a:r>
              <a:rPr lang="en-US" sz="2800" b="1" dirty="0" smtClean="0">
                <a:solidFill>
                  <a:schemeClr val="tx1"/>
                </a:solidFill>
              </a:rPr>
              <a:t>first described </a:t>
            </a:r>
            <a:r>
              <a:rPr lang="en-US" sz="2800" b="1" dirty="0">
                <a:solidFill>
                  <a:schemeClr val="tx1"/>
                </a:solidFill>
              </a:rPr>
              <a:t>as a distinct syndrome in 1979.</a:t>
            </a:r>
            <a:endParaRPr lang="en-US" b="1" dirty="0"/>
          </a:p>
        </p:txBody>
      </p:sp>
      <p:sp>
        <p:nvSpPr>
          <p:cNvPr id="6" name="Title 5">
            <a:extLst>
              <a:ext uri="{FF2B5EF4-FFF2-40B4-BE49-F238E27FC236}">
                <a16:creationId xmlns:a16="http://schemas.microsoft.com/office/drawing/2014/main" id="{97DD39B7-215D-4415-9465-A0FF03119197}"/>
              </a:ext>
            </a:extLst>
          </p:cNvPr>
          <p:cNvSpPr>
            <a:spLocks noGrp="1"/>
          </p:cNvSpPr>
          <p:nvPr>
            <p:ph type="title"/>
          </p:nvPr>
        </p:nvSpPr>
        <p:spPr>
          <a:xfrm>
            <a:off x="-231007" y="-92283"/>
            <a:ext cx="10075084" cy="629305"/>
          </a:xfrm>
        </p:spPr>
        <p:txBody>
          <a:bodyPr/>
          <a:lstStyle/>
          <a:p>
            <a:pPr algn="ctr"/>
            <a:r>
              <a:rPr lang="en-US" sz="2800" b="1" dirty="0"/>
              <a:t>OVERVIEW OF EATING DISORDERS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898" y="0"/>
            <a:ext cx="2172101" cy="6858000"/>
          </a:xfrm>
          <a:prstGeom prst="rect">
            <a:avLst/>
          </a:prstGeom>
        </p:spPr>
      </p:pic>
    </p:spTree>
    <p:extLst>
      <p:ext uri="{BB962C8B-B14F-4D97-AF65-F5344CB8AC3E}">
        <p14:creationId xmlns:p14="http://schemas.microsoft.com/office/powerpoint/2010/main" val="30112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58650" cy="6858000"/>
          </a:xfrm>
        </p:spPr>
        <p:txBody>
          <a:bodyPr>
            <a:noAutofit/>
          </a:bodyPr>
          <a:lstStyle/>
          <a:p>
            <a:pPr algn="just">
              <a:lnSpc>
                <a:spcPct val="150000"/>
              </a:lnSpc>
            </a:pPr>
            <a:r>
              <a:rPr lang="en-US" sz="2800" dirty="0">
                <a:solidFill>
                  <a:schemeClr val="tx1"/>
                </a:solidFill>
              </a:rPr>
              <a:t>Clients may believe their peers are jealous of their weight </a:t>
            </a:r>
            <a:r>
              <a:rPr lang="en-US" sz="2800" dirty="0" smtClean="0">
                <a:solidFill>
                  <a:schemeClr val="tx1"/>
                </a:solidFill>
              </a:rPr>
              <a:t>loss and </a:t>
            </a:r>
            <a:r>
              <a:rPr lang="en-US" sz="2800" dirty="0">
                <a:solidFill>
                  <a:schemeClr val="tx1"/>
                </a:solidFill>
              </a:rPr>
              <a:t>may believe that family and health care professionals are trying to </a:t>
            </a:r>
            <a:r>
              <a:rPr lang="en-US" sz="2800" dirty="0" smtClean="0">
                <a:solidFill>
                  <a:schemeClr val="tx1"/>
                </a:solidFill>
              </a:rPr>
              <a:t>make them </a:t>
            </a:r>
            <a:r>
              <a:rPr lang="en-US" sz="2800" dirty="0">
                <a:solidFill>
                  <a:schemeClr val="tx1"/>
                </a:solidFill>
              </a:rPr>
              <a:t>“fat and ugly.”</a:t>
            </a:r>
          </a:p>
          <a:p>
            <a:pPr algn="just">
              <a:lnSpc>
                <a:spcPct val="150000"/>
              </a:lnSpc>
            </a:pPr>
            <a:r>
              <a:rPr lang="en-US" sz="2800" dirty="0" smtClean="0">
                <a:solidFill>
                  <a:schemeClr val="tx1"/>
                </a:solidFill>
              </a:rPr>
              <a:t>For </a:t>
            </a:r>
            <a:r>
              <a:rPr lang="en-US" sz="2800" dirty="0">
                <a:solidFill>
                  <a:schemeClr val="tx1"/>
                </a:solidFill>
              </a:rPr>
              <a:t>clients with anorexia, about 30% to 50% achieve full recovery, </a:t>
            </a:r>
            <a:r>
              <a:rPr lang="en-US" sz="2800" dirty="0" smtClean="0">
                <a:solidFill>
                  <a:schemeClr val="tx1"/>
                </a:solidFill>
              </a:rPr>
              <a:t>while 10</a:t>
            </a:r>
            <a:r>
              <a:rPr lang="en-US" sz="2800" dirty="0">
                <a:solidFill>
                  <a:schemeClr val="tx1"/>
                </a:solidFill>
              </a:rPr>
              <a:t>% to 20% remain chronically ill. Compared to the general </a:t>
            </a:r>
            <a:r>
              <a:rPr lang="en-US" sz="2800" dirty="0" smtClean="0">
                <a:solidFill>
                  <a:schemeClr val="tx1"/>
                </a:solidFill>
              </a:rPr>
              <a:t>population, clients </a:t>
            </a:r>
            <a:r>
              <a:rPr lang="en-US" sz="2800" dirty="0">
                <a:solidFill>
                  <a:schemeClr val="tx1"/>
                </a:solidFill>
              </a:rPr>
              <a:t>with anorexia are six times more likely to die from </a:t>
            </a:r>
            <a:r>
              <a:rPr lang="en-US" sz="2800" dirty="0" smtClean="0">
                <a:solidFill>
                  <a:schemeClr val="tx1"/>
                </a:solidFill>
              </a:rPr>
              <a:t>medical complications </a:t>
            </a:r>
            <a:r>
              <a:rPr lang="en-US" sz="2800" dirty="0">
                <a:solidFill>
                  <a:schemeClr val="tx1"/>
                </a:solidFill>
              </a:rPr>
              <a:t>or suicide. Clients with the lowest body weights and </a:t>
            </a:r>
            <a:r>
              <a:rPr lang="en-US" sz="2800" dirty="0" smtClean="0">
                <a:solidFill>
                  <a:schemeClr val="tx1"/>
                </a:solidFill>
              </a:rPr>
              <a:t>longest durations </a:t>
            </a:r>
            <a:r>
              <a:rPr lang="en-US" sz="2800" dirty="0">
                <a:solidFill>
                  <a:schemeClr val="tx1"/>
                </a:solidFill>
              </a:rPr>
              <a:t>of illness tended to relapse most often and have the </a:t>
            </a:r>
            <a:r>
              <a:rPr lang="en-US" sz="2800" dirty="0" smtClean="0">
                <a:solidFill>
                  <a:schemeClr val="tx1"/>
                </a:solidFill>
              </a:rPr>
              <a:t>poorest outcomes</a:t>
            </a:r>
            <a:r>
              <a:rPr lang="en-US" sz="2800" dirty="0">
                <a:solidFill>
                  <a:schemeClr val="tx1"/>
                </a:solidFill>
              </a:rPr>
              <a:t>. Clients who abuse laxatives are at a higher risk for </a:t>
            </a:r>
            <a:r>
              <a:rPr lang="en-US" sz="2800" dirty="0" smtClean="0">
                <a:solidFill>
                  <a:schemeClr val="tx1"/>
                </a:solidFill>
              </a:rPr>
              <a:t>medical complications</a:t>
            </a:r>
            <a:r>
              <a:rPr lang="en-US" sz="2800" dirty="0">
                <a:solidFill>
                  <a:schemeClr val="tx1"/>
                </a:solidFill>
              </a:rPr>
              <a:t>.</a:t>
            </a:r>
          </a:p>
        </p:txBody>
      </p:sp>
    </p:spTree>
    <p:extLst>
      <p:ext uri="{BB962C8B-B14F-4D97-AF65-F5344CB8AC3E}">
        <p14:creationId xmlns:p14="http://schemas.microsoft.com/office/powerpoint/2010/main" val="1886497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454" y="506028"/>
            <a:ext cx="11292396" cy="6351972"/>
          </a:xfrm>
        </p:spPr>
      </p:pic>
    </p:spTree>
    <p:extLst>
      <p:ext uri="{BB962C8B-B14F-4D97-AF65-F5344CB8AC3E}">
        <p14:creationId xmlns:p14="http://schemas.microsoft.com/office/powerpoint/2010/main" val="623296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594192"/>
          </a:xfrm>
        </p:spPr>
        <p:txBody>
          <a:bodyPr/>
          <a:lstStyle/>
          <a:p>
            <a:r>
              <a:rPr lang="en-US"/>
              <a:t>Treatment and Prognosis</a:t>
            </a:r>
          </a:p>
        </p:txBody>
      </p:sp>
      <p:sp>
        <p:nvSpPr>
          <p:cNvPr id="3" name="Content Placeholder 2"/>
          <p:cNvSpPr>
            <a:spLocks noGrp="1"/>
          </p:cNvSpPr>
          <p:nvPr>
            <p:ph idx="1"/>
          </p:nvPr>
        </p:nvSpPr>
        <p:spPr>
          <a:xfrm>
            <a:off x="0" y="1000125"/>
            <a:ext cx="11796992" cy="5126039"/>
          </a:xfrm>
        </p:spPr>
        <p:txBody>
          <a:bodyPr>
            <a:normAutofit/>
          </a:bodyPr>
          <a:lstStyle/>
          <a:p>
            <a:pPr algn="just">
              <a:lnSpc>
                <a:spcPct val="150000"/>
              </a:lnSpc>
            </a:pPr>
            <a:r>
              <a:rPr lang="en-US" sz="2500" dirty="0">
                <a:solidFill>
                  <a:schemeClr val="tx1"/>
                </a:solidFill>
              </a:rPr>
              <a:t>Clients with anorexia nervosa can be difficult to treat because they are </a:t>
            </a:r>
            <a:r>
              <a:rPr lang="en-US" sz="2500" dirty="0" smtClean="0">
                <a:solidFill>
                  <a:schemeClr val="tx1"/>
                </a:solidFill>
              </a:rPr>
              <a:t>often resistant</a:t>
            </a:r>
            <a:r>
              <a:rPr lang="en-US" sz="2500" dirty="0">
                <a:solidFill>
                  <a:schemeClr val="tx1"/>
                </a:solidFill>
              </a:rPr>
              <a:t>, appear uninterested, and deny their problems. Treatment </a:t>
            </a:r>
            <a:r>
              <a:rPr lang="en-US" sz="2500" dirty="0" smtClean="0">
                <a:solidFill>
                  <a:schemeClr val="tx1"/>
                </a:solidFill>
              </a:rPr>
              <a:t>settings include </a:t>
            </a:r>
            <a:r>
              <a:rPr lang="en-US" sz="2500" dirty="0">
                <a:solidFill>
                  <a:schemeClr val="tx1"/>
                </a:solidFill>
              </a:rPr>
              <a:t>inpatient specialty eating disorder units, partial hospitalization or </a:t>
            </a:r>
            <a:r>
              <a:rPr lang="en-US" sz="2500" dirty="0" smtClean="0">
                <a:solidFill>
                  <a:schemeClr val="tx1"/>
                </a:solidFill>
              </a:rPr>
              <a:t>day treatment </a:t>
            </a:r>
            <a:r>
              <a:rPr lang="en-US" sz="2500" dirty="0">
                <a:solidFill>
                  <a:schemeClr val="tx1"/>
                </a:solidFill>
              </a:rPr>
              <a:t>programs, and outpatient therapy. The choice of setting depends </a:t>
            </a:r>
            <a:r>
              <a:rPr lang="en-US" sz="2500" dirty="0" smtClean="0">
                <a:solidFill>
                  <a:schemeClr val="tx1"/>
                </a:solidFill>
              </a:rPr>
              <a:t>on the </a:t>
            </a:r>
            <a:r>
              <a:rPr lang="en-US" sz="2500" dirty="0">
                <a:solidFill>
                  <a:schemeClr val="tx1"/>
                </a:solidFill>
              </a:rPr>
              <a:t>severity of the illness, such as weight loss, physical symptoms, duration </a:t>
            </a:r>
            <a:r>
              <a:rPr lang="en-US" sz="2500" dirty="0" smtClean="0">
                <a:solidFill>
                  <a:schemeClr val="tx1"/>
                </a:solidFill>
              </a:rPr>
              <a:t>of binging </a:t>
            </a:r>
            <a:r>
              <a:rPr lang="en-US" sz="2500" dirty="0">
                <a:solidFill>
                  <a:schemeClr val="tx1"/>
                </a:solidFill>
              </a:rPr>
              <a:t>and purging, drive for thinness, body dissatisfaction, and </a:t>
            </a:r>
            <a:r>
              <a:rPr lang="en-US" sz="2500" dirty="0" smtClean="0">
                <a:solidFill>
                  <a:schemeClr val="tx1"/>
                </a:solidFill>
              </a:rPr>
              <a:t>comorbid psychiatric conditions</a:t>
            </a:r>
          </a:p>
          <a:p>
            <a:pPr algn="just">
              <a:lnSpc>
                <a:spcPct val="150000"/>
              </a:lnSpc>
            </a:pPr>
            <a:endParaRPr lang="en-US" sz="2500" dirty="0">
              <a:solidFill>
                <a:schemeClr val="tx1"/>
              </a:solidFill>
            </a:endParaRPr>
          </a:p>
        </p:txBody>
      </p:sp>
    </p:spTree>
    <p:extLst>
      <p:ext uri="{BB962C8B-B14F-4D97-AF65-F5344CB8AC3E}">
        <p14:creationId xmlns:p14="http://schemas.microsoft.com/office/powerpoint/2010/main" val="1069926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lnSpcReduction="10000"/>
          </a:bodyPr>
          <a:lstStyle/>
          <a:p>
            <a:pPr algn="just"/>
            <a:r>
              <a:rPr lang="en-US" sz="3200" b="1" dirty="0">
                <a:solidFill>
                  <a:srgbClr val="C00000"/>
                </a:solidFill>
              </a:rPr>
              <a:t>Medical Management</a:t>
            </a:r>
          </a:p>
          <a:p>
            <a:pPr algn="just"/>
            <a:r>
              <a:rPr lang="en-US" sz="2800" b="1" dirty="0">
                <a:solidFill>
                  <a:schemeClr val="tx1"/>
                </a:solidFill>
              </a:rPr>
              <a:t>Medical management focuses on weight restoration, nutritional </a:t>
            </a:r>
            <a:r>
              <a:rPr lang="en-US" sz="2800" b="1" dirty="0" smtClean="0">
                <a:solidFill>
                  <a:schemeClr val="tx1"/>
                </a:solidFill>
              </a:rPr>
              <a:t>rehabilitation, rehydration</a:t>
            </a:r>
            <a:r>
              <a:rPr lang="en-US" sz="2800" b="1" dirty="0">
                <a:solidFill>
                  <a:schemeClr val="tx1"/>
                </a:solidFill>
              </a:rPr>
              <a:t>, and correction of electrolyte imbalances</a:t>
            </a:r>
            <a:r>
              <a:rPr lang="en-US" sz="2800" b="1" dirty="0" smtClean="0">
                <a:solidFill>
                  <a:schemeClr val="tx1"/>
                </a:solidFill>
              </a:rPr>
              <a:t>.</a:t>
            </a:r>
          </a:p>
          <a:p>
            <a:pPr algn="just"/>
            <a:r>
              <a:rPr lang="en-US" sz="3200" b="1" dirty="0" smtClean="0">
                <a:solidFill>
                  <a:srgbClr val="C00000"/>
                </a:solidFill>
              </a:rPr>
              <a:t>Psychopharmacology</a:t>
            </a:r>
          </a:p>
          <a:p>
            <a:pPr algn="just"/>
            <a:r>
              <a:rPr lang="en-US" sz="2800" b="1" dirty="0">
                <a:solidFill>
                  <a:schemeClr val="tx1"/>
                </a:solidFill>
              </a:rPr>
              <a:t>Several classes of drugs have been studied, but few have shown </a:t>
            </a:r>
            <a:r>
              <a:rPr lang="en-US" sz="2800" b="1" dirty="0" smtClean="0">
                <a:solidFill>
                  <a:schemeClr val="tx1"/>
                </a:solidFill>
              </a:rPr>
              <a:t>clinical success</a:t>
            </a:r>
            <a:r>
              <a:rPr lang="en-US" sz="2800" b="1" dirty="0">
                <a:solidFill>
                  <a:schemeClr val="tx1"/>
                </a:solidFill>
              </a:rPr>
              <a:t>. Amitriptyline (Elavil) and the antihistamine </a:t>
            </a:r>
            <a:r>
              <a:rPr lang="en-US" sz="2800" b="1" dirty="0" err="1" smtClean="0">
                <a:solidFill>
                  <a:schemeClr val="tx1"/>
                </a:solidFill>
              </a:rPr>
              <a:t>cyproheptadine</a:t>
            </a:r>
            <a:r>
              <a:rPr lang="en-US" sz="2800" b="1" dirty="0" smtClean="0">
                <a:solidFill>
                  <a:schemeClr val="tx1"/>
                </a:solidFill>
              </a:rPr>
              <a:t> (</a:t>
            </a:r>
            <a:r>
              <a:rPr lang="en-US" sz="2800" b="1" dirty="0" err="1" smtClean="0">
                <a:solidFill>
                  <a:schemeClr val="tx1"/>
                </a:solidFill>
              </a:rPr>
              <a:t>Periactin</a:t>
            </a:r>
            <a:r>
              <a:rPr lang="en-US" sz="2800" b="1" dirty="0">
                <a:solidFill>
                  <a:schemeClr val="tx1"/>
                </a:solidFill>
              </a:rPr>
              <a:t>) in high doses (up to 28 mg/day) can promote weight gain </a:t>
            </a:r>
            <a:r>
              <a:rPr lang="en-US" sz="2800" b="1" dirty="0" smtClean="0">
                <a:solidFill>
                  <a:schemeClr val="tx1"/>
                </a:solidFill>
              </a:rPr>
              <a:t>in inpatients </a:t>
            </a:r>
            <a:r>
              <a:rPr lang="en-US" sz="2800" b="1" dirty="0">
                <a:solidFill>
                  <a:schemeClr val="tx1"/>
                </a:solidFill>
              </a:rPr>
              <a:t>with anorexia nervosa. Olanzapine (Zyprexa) has been used </a:t>
            </a:r>
            <a:r>
              <a:rPr lang="en-US" sz="2800" b="1" dirty="0" smtClean="0">
                <a:solidFill>
                  <a:schemeClr val="tx1"/>
                </a:solidFill>
              </a:rPr>
              <a:t>with success </a:t>
            </a:r>
            <a:r>
              <a:rPr lang="en-US" sz="2800" b="1" dirty="0">
                <a:solidFill>
                  <a:schemeClr val="tx1"/>
                </a:solidFill>
              </a:rPr>
              <a:t>because of its antipsychotic effect (on bizarre body image </a:t>
            </a:r>
            <a:r>
              <a:rPr lang="en-US" sz="2800" b="1" dirty="0" smtClean="0">
                <a:solidFill>
                  <a:schemeClr val="tx1"/>
                </a:solidFill>
              </a:rPr>
              <a:t>distortions) and </a:t>
            </a:r>
            <a:r>
              <a:rPr lang="en-US" sz="2800" b="1" dirty="0">
                <a:solidFill>
                  <a:schemeClr val="tx1"/>
                </a:solidFill>
              </a:rPr>
              <a:t>associated weight gain. Fluoxetine (Prozac) has some effectiveness </a:t>
            </a:r>
            <a:r>
              <a:rPr lang="en-US" sz="2800" b="1" dirty="0" smtClean="0">
                <a:solidFill>
                  <a:schemeClr val="tx1"/>
                </a:solidFill>
              </a:rPr>
              <a:t>in preventing </a:t>
            </a:r>
            <a:r>
              <a:rPr lang="en-US" sz="2800" b="1" dirty="0">
                <a:solidFill>
                  <a:schemeClr val="tx1"/>
                </a:solidFill>
              </a:rPr>
              <a:t>relapse in clients whose weight has been partially or </a:t>
            </a:r>
            <a:r>
              <a:rPr lang="en-US" sz="2800" b="1" dirty="0" smtClean="0">
                <a:solidFill>
                  <a:schemeClr val="tx1"/>
                </a:solidFill>
              </a:rPr>
              <a:t>completely restored</a:t>
            </a:r>
            <a:endParaRPr lang="en-US" sz="2800" b="1" dirty="0">
              <a:solidFill>
                <a:schemeClr val="tx1"/>
              </a:solidFill>
            </a:endParaRPr>
          </a:p>
        </p:txBody>
      </p:sp>
    </p:spTree>
    <p:extLst>
      <p:ext uri="{BB962C8B-B14F-4D97-AF65-F5344CB8AC3E}">
        <p14:creationId xmlns:p14="http://schemas.microsoft.com/office/powerpoint/2010/main" val="2501026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944350" cy="6858000"/>
          </a:xfrm>
        </p:spPr>
        <p:txBody>
          <a:bodyPr>
            <a:normAutofit/>
          </a:bodyPr>
          <a:lstStyle/>
          <a:p>
            <a:pPr algn="just"/>
            <a:r>
              <a:rPr lang="en-US" sz="2200" b="1" dirty="0" smtClean="0">
                <a:solidFill>
                  <a:schemeClr val="tx1"/>
                </a:solidFill>
              </a:rPr>
              <a:t>Psychotherapy</a:t>
            </a:r>
          </a:p>
          <a:p>
            <a:pPr algn="just"/>
            <a:r>
              <a:rPr lang="en-US" sz="2200" dirty="0">
                <a:solidFill>
                  <a:schemeClr val="tx1"/>
                </a:solidFill>
              </a:rPr>
              <a:t>Family therapy may be beneficial for families of clients younger than </a:t>
            </a:r>
            <a:r>
              <a:rPr lang="en-US" sz="2200" dirty="0" smtClean="0">
                <a:solidFill>
                  <a:schemeClr val="tx1"/>
                </a:solidFill>
              </a:rPr>
              <a:t>18 years Family </a:t>
            </a:r>
            <a:r>
              <a:rPr lang="en-US" sz="2200" dirty="0">
                <a:solidFill>
                  <a:schemeClr val="tx1"/>
                </a:solidFill>
              </a:rPr>
              <a:t>therapy is also useful </a:t>
            </a:r>
            <a:r>
              <a:rPr lang="en-US" sz="2200" dirty="0" smtClean="0">
                <a:solidFill>
                  <a:schemeClr val="tx1"/>
                </a:solidFill>
              </a:rPr>
              <a:t>to help </a:t>
            </a:r>
            <a:r>
              <a:rPr lang="en-US" sz="2200" dirty="0">
                <a:solidFill>
                  <a:schemeClr val="tx1"/>
                </a:solidFill>
              </a:rPr>
              <a:t>members be effective participants in the client’s treatment. </a:t>
            </a:r>
            <a:r>
              <a:rPr lang="en-US" sz="2200" dirty="0" smtClean="0">
                <a:solidFill>
                  <a:schemeClr val="tx1"/>
                </a:solidFill>
              </a:rPr>
              <a:t>Family-based early </a:t>
            </a:r>
            <a:r>
              <a:rPr lang="en-US" sz="2200" dirty="0">
                <a:solidFill>
                  <a:schemeClr val="tx1"/>
                </a:solidFill>
              </a:rPr>
              <a:t>intervention can prevent future exacerbation of anorexia when </a:t>
            </a:r>
            <a:r>
              <a:rPr lang="en-US" sz="2200" dirty="0" smtClean="0">
                <a:solidFill>
                  <a:schemeClr val="tx1"/>
                </a:solidFill>
              </a:rPr>
              <a:t>families are </a:t>
            </a:r>
            <a:r>
              <a:rPr lang="en-US" sz="2200" dirty="0">
                <a:solidFill>
                  <a:schemeClr val="tx1"/>
                </a:solidFill>
              </a:rPr>
              <a:t>able to participate in an effective </a:t>
            </a:r>
            <a:r>
              <a:rPr lang="en-US" sz="2200" dirty="0" smtClean="0">
                <a:solidFill>
                  <a:schemeClr val="tx1"/>
                </a:solidFill>
              </a:rPr>
              <a:t>manner</a:t>
            </a:r>
          </a:p>
          <a:p>
            <a:pPr algn="just"/>
            <a:r>
              <a:rPr lang="en-US" sz="2200" dirty="0">
                <a:solidFill>
                  <a:schemeClr val="tx1"/>
                </a:solidFill>
              </a:rPr>
              <a:t>Individual therapy for clients with anorexia nervosa may be indicated </a:t>
            </a:r>
            <a:r>
              <a:rPr lang="en-US" sz="2200" dirty="0" smtClean="0">
                <a:solidFill>
                  <a:schemeClr val="tx1"/>
                </a:solidFill>
              </a:rPr>
              <a:t>in some </a:t>
            </a:r>
            <a:r>
              <a:rPr lang="en-US" sz="2200" dirty="0">
                <a:solidFill>
                  <a:schemeClr val="tx1"/>
                </a:solidFill>
              </a:rPr>
              <a:t>circumstances; for example, if the family cannot participate in </a:t>
            </a:r>
            <a:r>
              <a:rPr lang="en-US" sz="2200" dirty="0" smtClean="0">
                <a:solidFill>
                  <a:schemeClr val="tx1"/>
                </a:solidFill>
              </a:rPr>
              <a:t>family therapy</a:t>
            </a:r>
            <a:r>
              <a:rPr lang="en-US" sz="2200" dirty="0">
                <a:solidFill>
                  <a:schemeClr val="tx1"/>
                </a:solidFill>
              </a:rPr>
              <a:t>, if the client is older or separated from the nuclear family, or if </a:t>
            </a:r>
            <a:r>
              <a:rPr lang="en-US" sz="2200" dirty="0" smtClean="0">
                <a:solidFill>
                  <a:schemeClr val="tx1"/>
                </a:solidFill>
              </a:rPr>
              <a:t>the client </a:t>
            </a:r>
            <a:r>
              <a:rPr lang="en-US" sz="2200" dirty="0">
                <a:solidFill>
                  <a:schemeClr val="tx1"/>
                </a:solidFill>
              </a:rPr>
              <a:t>has individual issues requiring psychotherapy</a:t>
            </a:r>
            <a:r>
              <a:rPr lang="en-US" sz="2200" dirty="0" smtClean="0">
                <a:solidFill>
                  <a:schemeClr val="tx1"/>
                </a:solidFill>
              </a:rPr>
              <a:t>.</a:t>
            </a:r>
          </a:p>
          <a:p>
            <a:pPr algn="just"/>
            <a:r>
              <a:rPr lang="en-US" sz="2200" dirty="0">
                <a:solidFill>
                  <a:schemeClr val="tx1"/>
                </a:solidFill>
              </a:rPr>
              <a:t>CBT, long used with </a:t>
            </a:r>
            <a:r>
              <a:rPr lang="en-US" sz="2200" dirty="0" smtClean="0">
                <a:solidFill>
                  <a:schemeClr val="tx1"/>
                </a:solidFill>
              </a:rPr>
              <a:t>clients with </a:t>
            </a:r>
            <a:r>
              <a:rPr lang="en-US" sz="2200" dirty="0">
                <a:solidFill>
                  <a:schemeClr val="tx1"/>
                </a:solidFill>
              </a:rPr>
              <a:t>bulimia, has been adapted for adolescents with anorexia nervosa </a:t>
            </a:r>
            <a:r>
              <a:rPr lang="en-US" sz="2200" dirty="0" smtClean="0">
                <a:solidFill>
                  <a:schemeClr val="tx1"/>
                </a:solidFill>
              </a:rPr>
              <a:t>and used </a:t>
            </a:r>
            <a:r>
              <a:rPr lang="en-US" sz="2200" dirty="0">
                <a:solidFill>
                  <a:schemeClr val="tx1"/>
                </a:solidFill>
              </a:rPr>
              <a:t>successfully for initial treatment as well as relapse prevention</a:t>
            </a:r>
            <a:r>
              <a:rPr lang="en-US" sz="2200" dirty="0" smtClean="0">
                <a:solidFill>
                  <a:schemeClr val="tx1"/>
                </a:solidFill>
              </a:rPr>
              <a:t>.</a:t>
            </a:r>
          </a:p>
          <a:p>
            <a:pPr algn="just"/>
            <a:r>
              <a:rPr lang="en-US" sz="2200" dirty="0" smtClean="0">
                <a:solidFill>
                  <a:schemeClr val="tx1"/>
                </a:solidFill>
              </a:rPr>
              <a:t>Enhanced cognitive–behavioral </a:t>
            </a:r>
            <a:r>
              <a:rPr lang="en-US" sz="2200" dirty="0">
                <a:solidFill>
                  <a:schemeClr val="tx1"/>
                </a:solidFill>
              </a:rPr>
              <a:t>therapy (CBT-E) has been even more successful </a:t>
            </a:r>
            <a:r>
              <a:rPr lang="en-US" sz="2200" dirty="0" smtClean="0">
                <a:solidFill>
                  <a:schemeClr val="tx1"/>
                </a:solidFill>
              </a:rPr>
              <a:t>than CBT.</a:t>
            </a:r>
          </a:p>
          <a:p>
            <a:pPr algn="just"/>
            <a:r>
              <a:rPr lang="en-US" sz="2200" dirty="0" smtClean="0">
                <a:solidFill>
                  <a:schemeClr val="tx1"/>
                </a:solidFill>
              </a:rPr>
              <a:t> </a:t>
            </a:r>
            <a:r>
              <a:rPr lang="en-US" sz="2200" dirty="0">
                <a:solidFill>
                  <a:schemeClr val="tx1"/>
                </a:solidFill>
              </a:rPr>
              <a:t>In addition to addressing the body image disturbance </a:t>
            </a:r>
            <a:r>
              <a:rPr lang="en-US" sz="2200" dirty="0" smtClean="0">
                <a:solidFill>
                  <a:schemeClr val="tx1"/>
                </a:solidFill>
              </a:rPr>
              <a:t>and dissatisfaction</a:t>
            </a:r>
            <a:r>
              <a:rPr lang="en-US" sz="2200" dirty="0">
                <a:solidFill>
                  <a:schemeClr val="tx1"/>
                </a:solidFill>
              </a:rPr>
              <a:t>, CBT-E addresses perfectionism, mood intolerance, low </a:t>
            </a:r>
            <a:r>
              <a:rPr lang="en-US" sz="2200" dirty="0" err="1" smtClean="0">
                <a:solidFill>
                  <a:schemeClr val="tx1"/>
                </a:solidFill>
              </a:rPr>
              <a:t>selfesteem</a:t>
            </a:r>
            <a:r>
              <a:rPr lang="en-US" sz="2200" dirty="0" smtClean="0">
                <a:solidFill>
                  <a:schemeClr val="tx1"/>
                </a:solidFill>
              </a:rPr>
              <a:t>, and </a:t>
            </a:r>
            <a:r>
              <a:rPr lang="en-US" sz="2200" dirty="0">
                <a:solidFill>
                  <a:schemeClr val="tx1"/>
                </a:solidFill>
              </a:rPr>
              <a:t>interpersonal difficulties</a:t>
            </a:r>
          </a:p>
        </p:txBody>
      </p:sp>
    </p:spTree>
    <p:extLst>
      <p:ext uri="{BB962C8B-B14F-4D97-AF65-F5344CB8AC3E}">
        <p14:creationId xmlns:p14="http://schemas.microsoft.com/office/powerpoint/2010/main" val="376149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465604"/>
          </a:xfrm>
        </p:spPr>
        <p:txBody>
          <a:bodyPr/>
          <a:lstStyle/>
          <a:p>
            <a:r>
              <a:rPr lang="en-US" dirty="0"/>
              <a:t>BULIMIA NERVOSA</a:t>
            </a:r>
          </a:p>
        </p:txBody>
      </p:sp>
      <p:sp>
        <p:nvSpPr>
          <p:cNvPr id="3" name="Content Placeholder 2"/>
          <p:cNvSpPr>
            <a:spLocks noGrp="1"/>
          </p:cNvSpPr>
          <p:nvPr>
            <p:ph idx="1"/>
          </p:nvPr>
        </p:nvSpPr>
        <p:spPr>
          <a:xfrm>
            <a:off x="157162" y="1065679"/>
            <a:ext cx="11844337" cy="4717585"/>
          </a:xfrm>
        </p:spPr>
        <p:txBody>
          <a:bodyPr>
            <a:noAutofit/>
          </a:bodyPr>
          <a:lstStyle/>
          <a:p>
            <a:pPr algn="just">
              <a:lnSpc>
                <a:spcPct val="150000"/>
              </a:lnSpc>
            </a:pPr>
            <a:r>
              <a:rPr lang="en-US" sz="2400" dirty="0">
                <a:solidFill>
                  <a:schemeClr val="tx1"/>
                </a:solidFill>
              </a:rPr>
              <a:t>Bulimia nervosa usually begins in late adolescence or early adulthood; 18 </a:t>
            </a:r>
            <a:r>
              <a:rPr lang="en-US" sz="2400" dirty="0" smtClean="0">
                <a:solidFill>
                  <a:schemeClr val="tx1"/>
                </a:solidFill>
              </a:rPr>
              <a:t>or 19 </a:t>
            </a:r>
            <a:r>
              <a:rPr lang="en-US" sz="2400" dirty="0">
                <a:solidFill>
                  <a:schemeClr val="tx1"/>
                </a:solidFill>
              </a:rPr>
              <a:t>years is the typical age of onset. Binge eating frequently begins during </a:t>
            </a:r>
            <a:r>
              <a:rPr lang="en-US" sz="2400" dirty="0" smtClean="0">
                <a:solidFill>
                  <a:schemeClr val="tx1"/>
                </a:solidFill>
              </a:rPr>
              <a:t>or after </a:t>
            </a:r>
            <a:r>
              <a:rPr lang="en-US" sz="2400" dirty="0">
                <a:solidFill>
                  <a:schemeClr val="tx1"/>
                </a:solidFill>
              </a:rPr>
              <a:t>dieting. Between binging and purging episodes, clients may </a:t>
            </a:r>
            <a:r>
              <a:rPr lang="en-US" sz="2400" dirty="0" smtClean="0">
                <a:solidFill>
                  <a:schemeClr val="tx1"/>
                </a:solidFill>
              </a:rPr>
              <a:t>eat restrictively</a:t>
            </a:r>
            <a:r>
              <a:rPr lang="en-US" sz="2400" dirty="0">
                <a:solidFill>
                  <a:schemeClr val="tx1"/>
                </a:solidFill>
              </a:rPr>
              <a:t>, choosing salads and other low-calorie foods. This </a:t>
            </a:r>
            <a:r>
              <a:rPr lang="en-US" sz="2400" dirty="0" smtClean="0">
                <a:solidFill>
                  <a:schemeClr val="tx1"/>
                </a:solidFill>
              </a:rPr>
              <a:t>restrictive eating </a:t>
            </a:r>
            <a:r>
              <a:rPr lang="en-US" sz="2400" dirty="0">
                <a:solidFill>
                  <a:schemeClr val="tx1"/>
                </a:solidFill>
              </a:rPr>
              <a:t>effectively sets them up for the next episode of binging and </a:t>
            </a:r>
            <a:r>
              <a:rPr lang="en-US" sz="2400" dirty="0" smtClean="0">
                <a:solidFill>
                  <a:schemeClr val="tx1"/>
                </a:solidFill>
              </a:rPr>
              <a:t>purging, and </a:t>
            </a:r>
            <a:r>
              <a:rPr lang="en-US" sz="2400" dirty="0">
                <a:solidFill>
                  <a:schemeClr val="tx1"/>
                </a:solidFill>
              </a:rPr>
              <a:t>the cycle continues</a:t>
            </a:r>
            <a:r>
              <a:rPr lang="en-US" sz="2400" dirty="0" smtClean="0">
                <a:solidFill>
                  <a:schemeClr val="tx1"/>
                </a:solidFill>
              </a:rPr>
              <a:t>.</a:t>
            </a:r>
            <a:endParaRPr lang="en-US" sz="2400" dirty="0">
              <a:solidFill>
                <a:schemeClr val="tx1"/>
              </a:solidFill>
            </a:endParaRPr>
          </a:p>
          <a:p>
            <a:pPr algn="just">
              <a:lnSpc>
                <a:spcPct val="150000"/>
              </a:lnSpc>
            </a:pPr>
            <a:r>
              <a:rPr lang="en-US" sz="2400" dirty="0">
                <a:solidFill>
                  <a:schemeClr val="tx1"/>
                </a:solidFill>
              </a:rPr>
              <a:t>Clients with bulimia are aware that their eating behavior is pathologic, </a:t>
            </a:r>
            <a:r>
              <a:rPr lang="en-US" sz="2400" dirty="0" smtClean="0">
                <a:solidFill>
                  <a:schemeClr val="tx1"/>
                </a:solidFill>
              </a:rPr>
              <a:t>and they </a:t>
            </a:r>
            <a:r>
              <a:rPr lang="en-US" sz="2400" dirty="0">
                <a:solidFill>
                  <a:schemeClr val="tx1"/>
                </a:solidFill>
              </a:rPr>
              <a:t>go to great lengths to hide it from others. They may store food in </a:t>
            </a:r>
            <a:r>
              <a:rPr lang="en-US" sz="2400" dirty="0" smtClean="0">
                <a:solidFill>
                  <a:schemeClr val="tx1"/>
                </a:solidFill>
              </a:rPr>
              <a:t>their cars</a:t>
            </a:r>
            <a:r>
              <a:rPr lang="en-US" sz="2400" dirty="0">
                <a:solidFill>
                  <a:schemeClr val="tx1"/>
                </a:solidFill>
              </a:rPr>
              <a:t>, desks, or secret locations around the house. </a:t>
            </a:r>
          </a:p>
        </p:txBody>
      </p:sp>
      <p:sp>
        <p:nvSpPr>
          <p:cNvPr id="4" name="Text Placeholder 3"/>
          <p:cNvSpPr>
            <a:spLocks noGrp="1"/>
          </p:cNvSpPr>
          <p:nvPr>
            <p:ph type="body" sz="half" idx="2"/>
          </p:nvPr>
        </p:nvSpPr>
        <p:spPr>
          <a:xfrm>
            <a:off x="507529" y="600075"/>
            <a:ext cx="10078613" cy="774700"/>
          </a:xfrm>
        </p:spPr>
        <p:txBody>
          <a:bodyPr/>
          <a:lstStyle/>
          <a:p>
            <a:r>
              <a:rPr lang="en-US" b="1" dirty="0">
                <a:solidFill>
                  <a:schemeClr val="tx1"/>
                </a:solidFill>
              </a:rPr>
              <a:t>Onset and Clinical Course</a:t>
            </a:r>
          </a:p>
        </p:txBody>
      </p:sp>
    </p:spTree>
    <p:extLst>
      <p:ext uri="{BB962C8B-B14F-4D97-AF65-F5344CB8AC3E}">
        <p14:creationId xmlns:p14="http://schemas.microsoft.com/office/powerpoint/2010/main" val="3304004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8" y="0"/>
            <a:ext cx="11930062" cy="6643687"/>
          </a:xfrm>
        </p:spPr>
        <p:txBody>
          <a:bodyPr>
            <a:normAutofit/>
          </a:bodyPr>
          <a:lstStyle/>
          <a:p>
            <a:pPr algn="just">
              <a:lnSpc>
                <a:spcPct val="150000"/>
              </a:lnSpc>
            </a:pPr>
            <a:r>
              <a:rPr lang="en-US" sz="2400" dirty="0">
                <a:solidFill>
                  <a:schemeClr val="tx1"/>
                </a:solidFill>
              </a:rPr>
              <a:t>Follow-up studies of clients with bulimia show that as many as 25% </a:t>
            </a:r>
            <a:r>
              <a:rPr lang="en-US" sz="2400" dirty="0" smtClean="0">
                <a:solidFill>
                  <a:schemeClr val="tx1"/>
                </a:solidFill>
              </a:rPr>
              <a:t>or more </a:t>
            </a:r>
            <a:r>
              <a:rPr lang="en-US" sz="2400" dirty="0">
                <a:solidFill>
                  <a:schemeClr val="tx1"/>
                </a:solidFill>
              </a:rPr>
              <a:t>are untreated. Clients with bulimia had 45% full recovery, while </a:t>
            </a:r>
            <a:r>
              <a:rPr lang="en-US" sz="2400" dirty="0" smtClean="0">
                <a:solidFill>
                  <a:schemeClr val="tx1"/>
                </a:solidFill>
              </a:rPr>
              <a:t>23% remained </a:t>
            </a:r>
            <a:r>
              <a:rPr lang="en-US" sz="2400" dirty="0">
                <a:solidFill>
                  <a:schemeClr val="tx1"/>
                </a:solidFill>
              </a:rPr>
              <a:t>chronically </a:t>
            </a:r>
            <a:r>
              <a:rPr lang="en-US" sz="2400" dirty="0" smtClean="0">
                <a:solidFill>
                  <a:schemeClr val="tx1"/>
                </a:solidFill>
              </a:rPr>
              <a:t>ill. </a:t>
            </a:r>
            <a:r>
              <a:rPr lang="en-US" sz="2400" dirty="0">
                <a:solidFill>
                  <a:schemeClr val="tx1"/>
                </a:solidFill>
              </a:rPr>
              <a:t>One-third of fully </a:t>
            </a:r>
            <a:r>
              <a:rPr lang="en-US" sz="2400" dirty="0" smtClean="0">
                <a:solidFill>
                  <a:schemeClr val="tx1"/>
                </a:solidFill>
              </a:rPr>
              <a:t>recovered clients </a:t>
            </a:r>
            <a:r>
              <a:rPr lang="en-US" sz="2400" dirty="0">
                <a:solidFill>
                  <a:schemeClr val="tx1"/>
                </a:solidFill>
              </a:rPr>
              <a:t>relapse. Clients with a comorbid personality disorder tend to </a:t>
            </a:r>
            <a:r>
              <a:rPr lang="en-US" sz="2400" dirty="0" smtClean="0">
                <a:solidFill>
                  <a:schemeClr val="tx1"/>
                </a:solidFill>
              </a:rPr>
              <a:t>have poorer </a:t>
            </a:r>
            <a:r>
              <a:rPr lang="en-US" sz="2400" dirty="0">
                <a:solidFill>
                  <a:schemeClr val="tx1"/>
                </a:solidFill>
              </a:rPr>
              <a:t>outcomes than those without. The death rate from bulimia is </a:t>
            </a:r>
            <a:r>
              <a:rPr lang="en-US" sz="2400" dirty="0" smtClean="0">
                <a:solidFill>
                  <a:schemeClr val="tx1"/>
                </a:solidFill>
              </a:rPr>
              <a:t>estimated at </a:t>
            </a:r>
            <a:r>
              <a:rPr lang="en-US" sz="2400" dirty="0">
                <a:solidFill>
                  <a:schemeClr val="tx1"/>
                </a:solidFill>
              </a:rPr>
              <a:t>3% or less.</a:t>
            </a:r>
          </a:p>
          <a:p>
            <a:pPr algn="just">
              <a:lnSpc>
                <a:spcPct val="150000"/>
              </a:lnSpc>
            </a:pPr>
            <a:r>
              <a:rPr lang="en-US" sz="2400" dirty="0">
                <a:solidFill>
                  <a:schemeClr val="tx1"/>
                </a:solidFill>
              </a:rPr>
              <a:t>Most clients with bulimia are treated on an outpatient basis. </a:t>
            </a:r>
            <a:r>
              <a:rPr lang="en-US" sz="2400" dirty="0" smtClean="0">
                <a:solidFill>
                  <a:schemeClr val="tx1"/>
                </a:solidFill>
              </a:rPr>
              <a:t>Hospital admission </a:t>
            </a:r>
            <a:r>
              <a:rPr lang="en-US" sz="2400" dirty="0">
                <a:solidFill>
                  <a:schemeClr val="tx1"/>
                </a:solidFill>
              </a:rPr>
              <a:t>is indicated if binging and purging behaviors are out of control </a:t>
            </a:r>
            <a:r>
              <a:rPr lang="en-US" sz="2400" dirty="0" smtClean="0">
                <a:solidFill>
                  <a:schemeClr val="tx1"/>
                </a:solidFill>
              </a:rPr>
              <a:t>and the </a:t>
            </a:r>
            <a:r>
              <a:rPr lang="en-US" sz="2400" dirty="0">
                <a:solidFill>
                  <a:schemeClr val="tx1"/>
                </a:solidFill>
              </a:rPr>
              <a:t>client’s medical status is compromised</a:t>
            </a:r>
            <a:r>
              <a:rPr lang="en-US" sz="2400" dirty="0" smtClean="0">
                <a:solidFill>
                  <a:schemeClr val="tx1"/>
                </a:solidFill>
              </a:rPr>
              <a:t>.</a:t>
            </a:r>
          </a:p>
          <a:p>
            <a:pPr algn="just">
              <a:lnSpc>
                <a:spcPct val="150000"/>
              </a:lnSpc>
            </a:pPr>
            <a:r>
              <a:rPr lang="en-US" sz="2400" dirty="0">
                <a:solidFill>
                  <a:schemeClr val="tx1"/>
                </a:solidFill>
              </a:rPr>
              <a:t>Most clients with bulimia </a:t>
            </a:r>
            <a:r>
              <a:rPr lang="en-US" sz="2400" dirty="0" smtClean="0">
                <a:solidFill>
                  <a:schemeClr val="tx1"/>
                </a:solidFill>
              </a:rPr>
              <a:t>have near-normal </a:t>
            </a:r>
            <a:r>
              <a:rPr lang="en-US" sz="2400" dirty="0">
                <a:solidFill>
                  <a:schemeClr val="tx1"/>
                </a:solidFill>
              </a:rPr>
              <a:t>weight, which reduces the concern about severe malnutrition, </a:t>
            </a:r>
            <a:r>
              <a:rPr lang="en-US" sz="2400" dirty="0" smtClean="0">
                <a:solidFill>
                  <a:schemeClr val="tx1"/>
                </a:solidFill>
              </a:rPr>
              <a:t>a factor </a:t>
            </a:r>
            <a:r>
              <a:rPr lang="en-US" sz="2400" dirty="0">
                <a:solidFill>
                  <a:schemeClr val="tx1"/>
                </a:solidFill>
              </a:rPr>
              <a:t>in clients with anorexia nervosa.</a:t>
            </a:r>
          </a:p>
        </p:txBody>
      </p:sp>
    </p:spTree>
    <p:extLst>
      <p:ext uri="{BB962C8B-B14F-4D97-AF65-F5344CB8AC3E}">
        <p14:creationId xmlns:p14="http://schemas.microsoft.com/office/powerpoint/2010/main" val="3276624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4471"/>
            <a:ext cx="10075084" cy="465604"/>
          </a:xfrm>
        </p:spPr>
        <p:txBody>
          <a:bodyPr/>
          <a:lstStyle/>
          <a:p>
            <a:r>
              <a:rPr lang="en-US" dirty="0"/>
              <a:t>Treatment and Prognosis</a:t>
            </a:r>
          </a:p>
        </p:txBody>
      </p:sp>
      <p:sp>
        <p:nvSpPr>
          <p:cNvPr id="3" name="Content Placeholder 2"/>
          <p:cNvSpPr>
            <a:spLocks noGrp="1"/>
          </p:cNvSpPr>
          <p:nvPr>
            <p:ph idx="1"/>
          </p:nvPr>
        </p:nvSpPr>
        <p:spPr>
          <a:xfrm>
            <a:off x="314325" y="914401"/>
            <a:ext cx="11268355" cy="5943599"/>
          </a:xfrm>
        </p:spPr>
        <p:txBody>
          <a:bodyPr>
            <a:normAutofit/>
          </a:bodyPr>
          <a:lstStyle/>
          <a:p>
            <a:pPr algn="just">
              <a:lnSpc>
                <a:spcPct val="150000"/>
              </a:lnSpc>
            </a:pPr>
            <a:r>
              <a:rPr lang="en-US" sz="2400" b="1" dirty="0">
                <a:solidFill>
                  <a:schemeClr val="tx1"/>
                </a:solidFill>
              </a:rPr>
              <a:t>Cognitive–Behavioral Therapy</a:t>
            </a:r>
          </a:p>
          <a:p>
            <a:pPr algn="just">
              <a:lnSpc>
                <a:spcPct val="150000"/>
              </a:lnSpc>
            </a:pPr>
            <a:r>
              <a:rPr lang="en-US" sz="2400" dirty="0">
                <a:solidFill>
                  <a:schemeClr val="tx1"/>
                </a:solidFill>
              </a:rPr>
              <a:t>CBT has been found to be the most effective treatment for bulimia. </a:t>
            </a:r>
            <a:r>
              <a:rPr lang="en-US" sz="2400" dirty="0" err="1" smtClean="0">
                <a:solidFill>
                  <a:schemeClr val="tx1"/>
                </a:solidFill>
              </a:rPr>
              <a:t>Thisoutpatient</a:t>
            </a:r>
            <a:r>
              <a:rPr lang="en-US" sz="2400" dirty="0" smtClean="0">
                <a:solidFill>
                  <a:schemeClr val="tx1"/>
                </a:solidFill>
              </a:rPr>
              <a:t> </a:t>
            </a:r>
            <a:r>
              <a:rPr lang="en-US" sz="2400" dirty="0">
                <a:solidFill>
                  <a:schemeClr val="tx1"/>
                </a:solidFill>
              </a:rPr>
              <a:t>approach often requires a detailed manual to guide treatment</a:t>
            </a:r>
            <a:r>
              <a:rPr lang="en-US" sz="2400" dirty="0" smtClean="0">
                <a:solidFill>
                  <a:schemeClr val="tx1"/>
                </a:solidFill>
              </a:rPr>
              <a:t>.</a:t>
            </a:r>
          </a:p>
          <a:p>
            <a:pPr algn="just">
              <a:lnSpc>
                <a:spcPct val="150000"/>
              </a:lnSpc>
            </a:pPr>
            <a:r>
              <a:rPr lang="en-US" sz="2400" b="1" dirty="0" smtClean="0">
                <a:solidFill>
                  <a:schemeClr val="tx1"/>
                </a:solidFill>
              </a:rPr>
              <a:t>Psychopharmacology</a:t>
            </a:r>
          </a:p>
          <a:p>
            <a:pPr algn="just">
              <a:lnSpc>
                <a:spcPct val="150000"/>
              </a:lnSpc>
            </a:pPr>
            <a:r>
              <a:rPr lang="en-US" sz="2600" dirty="0">
                <a:solidFill>
                  <a:schemeClr val="tx1"/>
                </a:solidFill>
              </a:rPr>
              <a:t>antidepressants, to treat </a:t>
            </a:r>
            <a:r>
              <a:rPr lang="en-US" sz="2600" dirty="0" smtClean="0">
                <a:solidFill>
                  <a:schemeClr val="tx1"/>
                </a:solidFill>
              </a:rPr>
              <a:t>bulimia. Drugs</a:t>
            </a:r>
            <a:r>
              <a:rPr lang="en-US" sz="2600" dirty="0">
                <a:solidFill>
                  <a:schemeClr val="tx1"/>
                </a:solidFill>
              </a:rPr>
              <a:t>, such as </a:t>
            </a:r>
            <a:r>
              <a:rPr lang="en-US" sz="2600" dirty="0" err="1">
                <a:solidFill>
                  <a:schemeClr val="tx1"/>
                </a:solidFill>
              </a:rPr>
              <a:t>desipramine</a:t>
            </a:r>
            <a:r>
              <a:rPr lang="en-US" sz="2600" dirty="0">
                <a:solidFill>
                  <a:schemeClr val="tx1"/>
                </a:solidFill>
              </a:rPr>
              <a:t> (</a:t>
            </a:r>
            <a:r>
              <a:rPr lang="en-US" sz="2600" dirty="0" err="1">
                <a:solidFill>
                  <a:schemeClr val="tx1"/>
                </a:solidFill>
              </a:rPr>
              <a:t>Norpramin</a:t>
            </a:r>
            <a:r>
              <a:rPr lang="en-US" sz="2600" dirty="0">
                <a:solidFill>
                  <a:schemeClr val="tx1"/>
                </a:solidFill>
              </a:rPr>
              <a:t>), imipramine (</a:t>
            </a:r>
            <a:r>
              <a:rPr lang="en-US" sz="2600" dirty="0" err="1">
                <a:solidFill>
                  <a:schemeClr val="tx1"/>
                </a:solidFill>
              </a:rPr>
              <a:t>Tofranil</a:t>
            </a:r>
            <a:r>
              <a:rPr lang="en-US" sz="2600" dirty="0">
                <a:solidFill>
                  <a:schemeClr val="tx1"/>
                </a:solidFill>
              </a:rPr>
              <a:t>), </a:t>
            </a:r>
            <a:r>
              <a:rPr lang="en-US" sz="2600" dirty="0" smtClean="0">
                <a:solidFill>
                  <a:schemeClr val="tx1"/>
                </a:solidFill>
              </a:rPr>
              <a:t>amitriptyline (Elavil</a:t>
            </a:r>
            <a:r>
              <a:rPr lang="en-US" sz="2600" dirty="0">
                <a:solidFill>
                  <a:schemeClr val="tx1"/>
                </a:solidFill>
              </a:rPr>
              <a:t>), nortriptyline (</a:t>
            </a:r>
            <a:r>
              <a:rPr lang="en-US" sz="2600" dirty="0" err="1">
                <a:solidFill>
                  <a:schemeClr val="tx1"/>
                </a:solidFill>
              </a:rPr>
              <a:t>Pamelor</a:t>
            </a:r>
            <a:r>
              <a:rPr lang="en-US" sz="2600" dirty="0">
                <a:solidFill>
                  <a:schemeClr val="tx1"/>
                </a:solidFill>
              </a:rPr>
              <a:t>), </a:t>
            </a:r>
            <a:r>
              <a:rPr lang="en-US" sz="2600" dirty="0" err="1">
                <a:solidFill>
                  <a:schemeClr val="tx1"/>
                </a:solidFill>
              </a:rPr>
              <a:t>phenelzine</a:t>
            </a:r>
            <a:r>
              <a:rPr lang="en-US" sz="2600" dirty="0">
                <a:solidFill>
                  <a:schemeClr val="tx1"/>
                </a:solidFill>
              </a:rPr>
              <a:t> (</a:t>
            </a:r>
            <a:r>
              <a:rPr lang="en-US" sz="2600" dirty="0" err="1">
                <a:solidFill>
                  <a:schemeClr val="tx1"/>
                </a:solidFill>
              </a:rPr>
              <a:t>Nardil</a:t>
            </a:r>
            <a:r>
              <a:rPr lang="en-US" sz="2600" dirty="0">
                <a:solidFill>
                  <a:schemeClr val="tx1"/>
                </a:solidFill>
              </a:rPr>
              <a:t>), and fluoxetine (Prozac</a:t>
            </a:r>
            <a:r>
              <a:rPr lang="en-US" sz="2600" dirty="0" smtClean="0">
                <a:solidFill>
                  <a:schemeClr val="tx1"/>
                </a:solidFill>
              </a:rPr>
              <a:t>), were </a:t>
            </a:r>
            <a:r>
              <a:rPr lang="en-US" sz="2600" dirty="0">
                <a:solidFill>
                  <a:schemeClr val="tx1"/>
                </a:solidFill>
              </a:rPr>
              <a:t>prescribed in the same dosages used to treat depression</a:t>
            </a:r>
          </a:p>
        </p:txBody>
      </p:sp>
    </p:spTree>
    <p:extLst>
      <p:ext uri="{BB962C8B-B14F-4D97-AF65-F5344CB8AC3E}">
        <p14:creationId xmlns:p14="http://schemas.microsoft.com/office/powerpoint/2010/main" val="1943719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20" y="134471"/>
            <a:ext cx="11265430" cy="995082"/>
          </a:xfrm>
        </p:spPr>
        <p:txBody>
          <a:bodyPr/>
          <a:lstStyle/>
          <a:p>
            <a:r>
              <a:rPr lang="en-US" dirty="0"/>
              <a:t>Nursing diagnoses for clients with eating </a:t>
            </a:r>
            <a:r>
              <a:rPr lang="en-US" dirty="0" smtClean="0"/>
              <a:t>disorders</a:t>
            </a:r>
            <a:r>
              <a:rPr lang="en-US" dirty="0"/>
              <a:t/>
            </a:r>
            <a:br>
              <a:rPr lang="en-US" dirty="0"/>
            </a:br>
            <a:endParaRPr lang="en-US" dirty="0"/>
          </a:p>
        </p:txBody>
      </p:sp>
      <p:sp>
        <p:nvSpPr>
          <p:cNvPr id="3" name="Content Placeholder 2"/>
          <p:cNvSpPr>
            <a:spLocks noGrp="1"/>
          </p:cNvSpPr>
          <p:nvPr>
            <p:ph idx="1"/>
          </p:nvPr>
        </p:nvSpPr>
        <p:spPr>
          <a:xfrm>
            <a:off x="450319" y="952501"/>
            <a:ext cx="10893955" cy="5205412"/>
          </a:xfrm>
        </p:spPr>
        <p:txBody>
          <a:bodyPr>
            <a:noAutofit/>
          </a:bodyPr>
          <a:lstStyle/>
          <a:p>
            <a:pPr algn="just"/>
            <a:r>
              <a:rPr lang="en-US" sz="2800" dirty="0" smtClean="0">
                <a:solidFill>
                  <a:schemeClr val="tx1"/>
                </a:solidFill>
              </a:rPr>
              <a:t>• </a:t>
            </a:r>
            <a:r>
              <a:rPr lang="en-US" sz="2800" dirty="0">
                <a:solidFill>
                  <a:schemeClr val="tx1"/>
                </a:solidFill>
              </a:rPr>
              <a:t>Imbalanced nutrition: Less than/more than body requirements</a:t>
            </a:r>
          </a:p>
          <a:p>
            <a:pPr algn="just"/>
            <a:r>
              <a:rPr lang="en-US" sz="2800" dirty="0">
                <a:solidFill>
                  <a:schemeClr val="tx1"/>
                </a:solidFill>
              </a:rPr>
              <a:t>• Ineffective coping</a:t>
            </a:r>
          </a:p>
          <a:p>
            <a:pPr algn="just"/>
            <a:r>
              <a:rPr lang="en-US" sz="2800" dirty="0">
                <a:solidFill>
                  <a:schemeClr val="tx1"/>
                </a:solidFill>
              </a:rPr>
              <a:t>• Disturbed body image</a:t>
            </a:r>
          </a:p>
          <a:p>
            <a:pPr algn="just"/>
            <a:r>
              <a:rPr lang="en-US" sz="2800" dirty="0">
                <a:solidFill>
                  <a:schemeClr val="tx1"/>
                </a:solidFill>
              </a:rPr>
              <a:t>• Chronic low self-esteem</a:t>
            </a:r>
          </a:p>
          <a:p>
            <a:pPr algn="just"/>
            <a:r>
              <a:rPr lang="en-US" sz="2800" dirty="0">
                <a:solidFill>
                  <a:schemeClr val="tx1"/>
                </a:solidFill>
              </a:rPr>
              <a:t>Other nursing diagnoses may be pertinent, such as deficient </a:t>
            </a:r>
            <a:r>
              <a:rPr lang="en-US" sz="2800" dirty="0" smtClean="0">
                <a:solidFill>
                  <a:schemeClr val="tx1"/>
                </a:solidFill>
              </a:rPr>
              <a:t>fluid volume</a:t>
            </a:r>
            <a:r>
              <a:rPr lang="en-US" sz="2800" dirty="0">
                <a:solidFill>
                  <a:schemeClr val="tx1"/>
                </a:solidFill>
              </a:rPr>
              <a:t>, constipation, fatigue, and activity intolerance.</a:t>
            </a:r>
          </a:p>
        </p:txBody>
      </p:sp>
    </p:spTree>
    <p:extLst>
      <p:ext uri="{BB962C8B-B14F-4D97-AF65-F5344CB8AC3E}">
        <p14:creationId xmlns:p14="http://schemas.microsoft.com/office/powerpoint/2010/main" val="3271123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643197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015019" cy="6858000"/>
          </a:xfrm>
        </p:spPr>
        <p:txBody>
          <a:bodyPr>
            <a:noAutofit/>
          </a:bodyPr>
          <a:lstStyle/>
          <a:p>
            <a:pPr algn="just"/>
            <a:r>
              <a:rPr lang="en-US" sz="2800" dirty="0">
                <a:solidFill>
                  <a:schemeClr val="tx1"/>
                </a:solidFill>
              </a:rPr>
              <a:t>Eating disorders can be viewed on a continuum, with clients with anorexia eating too little or starving themselves, clients with bulimia eating chaotically, and clients with obesity eating too much</a:t>
            </a:r>
          </a:p>
          <a:p>
            <a:pPr algn="just"/>
            <a:r>
              <a:rPr lang="en-US" sz="2800" dirty="0">
                <a:solidFill>
                  <a:schemeClr val="tx1"/>
                </a:solidFill>
              </a:rPr>
              <a:t>The distinguishing features of anorexia include an earlier age at onset and below-normal body weight; the person fails to recognize the eating behavior as a problem. Clients with bulimia have a later age at onset and near-normal body weight. They are usually ashamed and embarrassed by the eating behavior.</a:t>
            </a:r>
          </a:p>
          <a:p>
            <a:pPr algn="just"/>
            <a:r>
              <a:rPr lang="en-US" sz="2800" dirty="0">
                <a:solidFill>
                  <a:schemeClr val="tx1"/>
                </a:solidFill>
              </a:rPr>
              <a:t>More than 90% of cases of anorexia nervosa and bulimia occur in women.</a:t>
            </a:r>
          </a:p>
          <a:p>
            <a:pPr algn="just"/>
            <a:r>
              <a:rPr lang="en-US" sz="2800" dirty="0">
                <a:solidFill>
                  <a:schemeClr val="tx1"/>
                </a:solidFill>
              </a:rPr>
              <a:t>Although fewer men than women suffer from eating disorders, the number of men with anorexia or bulimia may be much higher than previously believed, many of whom are athletes</a:t>
            </a:r>
          </a:p>
        </p:txBody>
      </p:sp>
    </p:spTree>
    <p:extLst>
      <p:ext uri="{BB962C8B-B14F-4D97-AF65-F5344CB8AC3E}">
        <p14:creationId xmlns:p14="http://schemas.microsoft.com/office/powerpoint/2010/main" val="2460510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8F6EF2-622D-4F2F-9B60-94064B008B19}"/>
              </a:ext>
            </a:extLst>
          </p:cNvPr>
          <p:cNvPicPr>
            <a:picLocks noChangeAspect="1"/>
          </p:cNvPicPr>
          <p:nvPr/>
        </p:nvPicPr>
        <p:blipFill>
          <a:blip r:embed="rId2"/>
          <a:stretch>
            <a:fillRect/>
          </a:stretch>
        </p:blipFill>
        <p:spPr>
          <a:xfrm>
            <a:off x="0" y="0"/>
            <a:ext cx="12192000" cy="6743700"/>
          </a:xfrm>
          <a:prstGeom prst="rect">
            <a:avLst/>
          </a:prstGeom>
        </p:spPr>
      </p:pic>
      <p:pic>
        <p:nvPicPr>
          <p:cNvPr id="12" name="Picture 11">
            <a:extLst>
              <a:ext uri="{FF2B5EF4-FFF2-40B4-BE49-F238E27FC236}">
                <a16:creationId xmlns:a16="http://schemas.microsoft.com/office/drawing/2014/main" id="{376C5ABC-D049-435C-841A-958C3C8FC3B6}"/>
              </a:ext>
            </a:extLst>
          </p:cNvPr>
          <p:cNvPicPr>
            <a:picLocks noChangeAspect="1"/>
          </p:cNvPicPr>
          <p:nvPr/>
        </p:nvPicPr>
        <p:blipFill>
          <a:blip r:embed="rId3"/>
          <a:stretch>
            <a:fillRect/>
          </a:stretch>
        </p:blipFill>
        <p:spPr>
          <a:xfrm>
            <a:off x="6616701" y="0"/>
            <a:ext cx="5575300" cy="6858000"/>
          </a:xfrm>
          <a:prstGeom prst="rect">
            <a:avLst/>
          </a:prstGeom>
        </p:spPr>
      </p:pic>
    </p:spTree>
    <p:extLst>
      <p:ext uri="{BB962C8B-B14F-4D97-AF65-F5344CB8AC3E}">
        <p14:creationId xmlns:p14="http://schemas.microsoft.com/office/powerpoint/2010/main" val="1934049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FEA3-9F3B-4325-9049-3884F8CD11D8}"/>
              </a:ext>
            </a:extLst>
          </p:cNvPr>
          <p:cNvSpPr>
            <a:spLocks noGrp="1"/>
          </p:cNvSpPr>
          <p:nvPr>
            <p:ph type="title"/>
          </p:nvPr>
        </p:nvSpPr>
        <p:spPr>
          <a:xfrm>
            <a:off x="577555" y="0"/>
            <a:ext cx="10075084" cy="501445"/>
          </a:xfrm>
        </p:spPr>
        <p:txBody>
          <a:bodyPr/>
          <a:lstStyle/>
          <a:p>
            <a:r>
              <a:rPr lang="en-US" sz="2800" b="1" dirty="0"/>
              <a:t>CATEGORIES OF EATING DISORDERS</a:t>
            </a:r>
          </a:p>
        </p:txBody>
      </p:sp>
      <p:sp>
        <p:nvSpPr>
          <p:cNvPr id="3" name="Content Placeholder 2">
            <a:extLst>
              <a:ext uri="{FF2B5EF4-FFF2-40B4-BE49-F238E27FC236}">
                <a16:creationId xmlns:a16="http://schemas.microsoft.com/office/drawing/2014/main" id="{04F79EA6-39DE-44CE-9A1B-C06AAD047C79}"/>
              </a:ext>
            </a:extLst>
          </p:cNvPr>
          <p:cNvSpPr>
            <a:spLocks noGrp="1"/>
          </p:cNvSpPr>
          <p:nvPr>
            <p:ph idx="1"/>
          </p:nvPr>
        </p:nvSpPr>
        <p:spPr>
          <a:xfrm>
            <a:off x="167148" y="1037623"/>
            <a:ext cx="11926529" cy="5003979"/>
          </a:xfrm>
        </p:spPr>
        <p:txBody>
          <a:bodyPr>
            <a:normAutofit/>
          </a:bodyPr>
          <a:lstStyle/>
          <a:p>
            <a:pPr algn="just">
              <a:lnSpc>
                <a:spcPct val="150000"/>
              </a:lnSpc>
            </a:pPr>
            <a:r>
              <a:rPr lang="en-US" sz="2400" b="1" dirty="0">
                <a:solidFill>
                  <a:schemeClr val="tx1"/>
                </a:solidFill>
              </a:rPr>
              <a:t>Anorexia nervosa is a life-threatening eating disorder characterized by </a:t>
            </a:r>
            <a:r>
              <a:rPr lang="en-US" sz="2400" b="1" dirty="0" smtClean="0">
                <a:solidFill>
                  <a:schemeClr val="tx1"/>
                </a:solidFill>
              </a:rPr>
              <a:t>the client’s </a:t>
            </a:r>
            <a:r>
              <a:rPr lang="en-US" sz="2400" b="1" dirty="0">
                <a:solidFill>
                  <a:schemeClr val="tx1"/>
                </a:solidFill>
              </a:rPr>
              <a:t>restriction of nutritional intake necessary to maintain a </a:t>
            </a:r>
            <a:r>
              <a:rPr lang="en-US" sz="2400" b="1" dirty="0" smtClean="0">
                <a:solidFill>
                  <a:schemeClr val="tx1"/>
                </a:solidFill>
              </a:rPr>
              <a:t>minimally normal </a:t>
            </a:r>
            <a:r>
              <a:rPr lang="en-US" sz="2400" b="1" dirty="0">
                <a:solidFill>
                  <a:schemeClr val="tx1"/>
                </a:solidFill>
              </a:rPr>
              <a:t>body weight, intense fear of gaining weight or becoming </a:t>
            </a:r>
            <a:r>
              <a:rPr lang="en-US" sz="2400" b="1" dirty="0" smtClean="0">
                <a:solidFill>
                  <a:schemeClr val="tx1"/>
                </a:solidFill>
              </a:rPr>
              <a:t>fat, significantly </a:t>
            </a:r>
            <a:r>
              <a:rPr lang="en-US" sz="2400" b="1" dirty="0">
                <a:solidFill>
                  <a:schemeClr val="tx1"/>
                </a:solidFill>
              </a:rPr>
              <a:t>disturbed perception of the shape or size of the body, </a:t>
            </a:r>
            <a:r>
              <a:rPr lang="en-US" sz="2400" b="1" dirty="0" smtClean="0">
                <a:solidFill>
                  <a:schemeClr val="tx1"/>
                </a:solidFill>
              </a:rPr>
              <a:t>and steadfast </a:t>
            </a:r>
            <a:r>
              <a:rPr lang="en-US" sz="2400" b="1" dirty="0">
                <a:solidFill>
                  <a:schemeClr val="tx1"/>
                </a:solidFill>
              </a:rPr>
              <a:t>inability or refusal to acknowledge the seriousness of the problem </a:t>
            </a:r>
            <a:r>
              <a:rPr lang="en-US" sz="2400" b="1" dirty="0" smtClean="0">
                <a:solidFill>
                  <a:schemeClr val="tx1"/>
                </a:solidFill>
              </a:rPr>
              <a:t>or even </a:t>
            </a:r>
            <a:r>
              <a:rPr lang="en-US" sz="2400" b="1" dirty="0">
                <a:solidFill>
                  <a:schemeClr val="tx1"/>
                </a:solidFill>
              </a:rPr>
              <a:t>that one </a:t>
            </a:r>
            <a:r>
              <a:rPr lang="en-US" sz="2400" b="1" dirty="0" smtClean="0">
                <a:solidFill>
                  <a:schemeClr val="tx1"/>
                </a:solidFill>
              </a:rPr>
              <a:t>exists.</a:t>
            </a:r>
          </a:p>
          <a:p>
            <a:pPr algn="just">
              <a:lnSpc>
                <a:spcPct val="150000"/>
              </a:lnSpc>
            </a:pPr>
            <a:r>
              <a:rPr lang="en-US" sz="2400" b="1" dirty="0">
                <a:solidFill>
                  <a:schemeClr val="tx1"/>
                </a:solidFill>
              </a:rPr>
              <a:t>Clients with anorexia have a body weight that is less </a:t>
            </a:r>
            <a:r>
              <a:rPr lang="en-US" sz="2400" b="1" dirty="0" smtClean="0">
                <a:solidFill>
                  <a:schemeClr val="tx1"/>
                </a:solidFill>
              </a:rPr>
              <a:t>than the </a:t>
            </a:r>
            <a:r>
              <a:rPr lang="en-US" sz="2400" b="1" dirty="0">
                <a:solidFill>
                  <a:schemeClr val="tx1"/>
                </a:solidFill>
              </a:rPr>
              <a:t>minimum expected weight considering age, height, and overall </a:t>
            </a:r>
            <a:r>
              <a:rPr lang="en-US" sz="2400" b="1" dirty="0" smtClean="0">
                <a:solidFill>
                  <a:schemeClr val="tx1"/>
                </a:solidFill>
              </a:rPr>
              <a:t>physical health</a:t>
            </a:r>
            <a:r>
              <a:rPr lang="en-US" sz="2400" b="1" dirty="0">
                <a:solidFill>
                  <a:schemeClr val="tx1"/>
                </a:solidFill>
              </a:rPr>
              <a:t>.</a:t>
            </a:r>
          </a:p>
        </p:txBody>
      </p:sp>
      <p:sp>
        <p:nvSpPr>
          <p:cNvPr id="4" name="Text Placeholder 3">
            <a:extLst>
              <a:ext uri="{FF2B5EF4-FFF2-40B4-BE49-F238E27FC236}">
                <a16:creationId xmlns:a16="http://schemas.microsoft.com/office/drawing/2014/main" id="{E236CD08-530C-4F31-8D6E-4DE69A10DF29}"/>
              </a:ext>
            </a:extLst>
          </p:cNvPr>
          <p:cNvSpPr>
            <a:spLocks noGrp="1"/>
          </p:cNvSpPr>
          <p:nvPr>
            <p:ph type="body" sz="half" idx="2"/>
          </p:nvPr>
        </p:nvSpPr>
        <p:spPr>
          <a:xfrm>
            <a:off x="750188" y="501445"/>
            <a:ext cx="3979130" cy="491613"/>
          </a:xfrm>
        </p:spPr>
        <p:style>
          <a:lnRef idx="2">
            <a:schemeClr val="accent1"/>
          </a:lnRef>
          <a:fillRef idx="1">
            <a:schemeClr val="lt1"/>
          </a:fillRef>
          <a:effectRef idx="0">
            <a:schemeClr val="accent1"/>
          </a:effectRef>
          <a:fontRef idx="minor">
            <a:schemeClr val="dk1"/>
          </a:fontRef>
        </p:style>
        <p:txBody>
          <a:bodyPr/>
          <a:lstStyle/>
          <a:p>
            <a:r>
              <a:rPr lang="en-US" b="1" dirty="0">
                <a:solidFill>
                  <a:srgbClr val="002060"/>
                </a:solidFill>
              </a:rPr>
              <a:t>First : Anorexia nervosa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490" y="113345"/>
            <a:ext cx="4483509" cy="1105856"/>
          </a:xfrm>
          <a:prstGeom prst="rect">
            <a:avLst/>
          </a:prstGeom>
        </p:spPr>
      </p:pic>
    </p:spTree>
    <p:extLst>
      <p:ext uri="{BB962C8B-B14F-4D97-AF65-F5344CB8AC3E}">
        <p14:creationId xmlns:p14="http://schemas.microsoft.com/office/powerpoint/2010/main" val="1763977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2766861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961" y="1248696"/>
            <a:ext cx="11375924" cy="5525729"/>
          </a:xfrm>
        </p:spPr>
        <p:txBody>
          <a:bodyPr>
            <a:noAutofit/>
          </a:bodyPr>
          <a:lstStyle/>
          <a:p>
            <a:pPr algn="just">
              <a:lnSpc>
                <a:spcPct val="150000"/>
              </a:lnSpc>
            </a:pPr>
            <a:r>
              <a:rPr lang="en-US" sz="2400" b="1" dirty="0">
                <a:solidFill>
                  <a:srgbClr val="C00000"/>
                </a:solidFill>
              </a:rPr>
              <a:t>First : </a:t>
            </a:r>
            <a:r>
              <a:rPr lang="en-US" sz="2400" dirty="0">
                <a:solidFill>
                  <a:schemeClr val="tx1"/>
                </a:solidFill>
              </a:rPr>
              <a:t>Clients with the restricting subtype lose weight primarily through dieting, fasting, or excessive exercising.</a:t>
            </a:r>
          </a:p>
          <a:p>
            <a:pPr algn="just">
              <a:lnSpc>
                <a:spcPct val="150000"/>
              </a:lnSpc>
            </a:pPr>
            <a:r>
              <a:rPr lang="en-US" sz="2400" b="1" dirty="0">
                <a:solidFill>
                  <a:srgbClr val="C00000"/>
                </a:solidFill>
              </a:rPr>
              <a:t>Second : </a:t>
            </a:r>
            <a:r>
              <a:rPr lang="en-US" sz="2400" dirty="0">
                <a:solidFill>
                  <a:schemeClr val="tx1"/>
                </a:solidFill>
              </a:rPr>
              <a:t>Those with the binge eating and purging subtype engage regularly in binge eating followed by purging. </a:t>
            </a:r>
            <a:r>
              <a:rPr lang="en-US" sz="2400" b="1" dirty="0">
                <a:solidFill>
                  <a:srgbClr val="FF0000"/>
                </a:solidFill>
              </a:rPr>
              <a:t>Binge eating </a:t>
            </a:r>
            <a:r>
              <a:rPr lang="en-US" sz="2400" dirty="0">
                <a:solidFill>
                  <a:schemeClr val="tx1"/>
                </a:solidFill>
              </a:rPr>
              <a:t>means consuming a large amount of food (far greater than most people eat at one time) in a discrete period of usually 2 hours or less. </a:t>
            </a:r>
            <a:r>
              <a:rPr lang="en-US" sz="2400" b="1" dirty="0">
                <a:solidFill>
                  <a:srgbClr val="FF0000"/>
                </a:solidFill>
              </a:rPr>
              <a:t>Purging </a:t>
            </a:r>
            <a:r>
              <a:rPr lang="en-US" sz="2400" dirty="0">
                <a:solidFill>
                  <a:schemeClr val="tx1"/>
                </a:solidFill>
              </a:rPr>
              <a:t>involves compensatory behaviors designed to eliminate food by means of self-induced vomiting or misuse of laxatives, enemas, and diuretics. Some clients with anorexia do not binge but still engage in purging behaviors after ingesting small amounts of food.</a:t>
            </a:r>
          </a:p>
        </p:txBody>
      </p:sp>
      <p:sp>
        <p:nvSpPr>
          <p:cNvPr id="4" name="Text Placeholder 3"/>
          <p:cNvSpPr>
            <a:spLocks noGrp="1"/>
          </p:cNvSpPr>
          <p:nvPr>
            <p:ph type="body" sz="half" idx="2"/>
          </p:nvPr>
        </p:nvSpPr>
        <p:spPr>
          <a:xfrm>
            <a:off x="661104" y="106997"/>
            <a:ext cx="10272367" cy="1141699"/>
          </a:xfrm>
        </p:spPr>
        <p:txBody>
          <a:bodyPr/>
          <a:lstStyle/>
          <a:p>
            <a:pPr algn="just"/>
            <a:r>
              <a:rPr lang="en-US" b="1" dirty="0">
                <a:solidFill>
                  <a:schemeClr val="tx1"/>
                </a:solidFill>
              </a:rPr>
              <a:t>Clients with anorexia nervosa can be classified into two subgroups</a:t>
            </a:r>
          </a:p>
          <a:p>
            <a:pPr algn="just"/>
            <a:r>
              <a:rPr lang="en-US" b="1" dirty="0">
                <a:solidFill>
                  <a:schemeClr val="tx1"/>
                </a:solidFill>
              </a:rPr>
              <a:t>depending on how they control their </a:t>
            </a:r>
            <a:r>
              <a:rPr lang="en-US" b="1" dirty="0" smtClean="0">
                <a:solidFill>
                  <a:schemeClr val="tx1"/>
                </a:solidFill>
              </a:rPr>
              <a:t>weight: </a:t>
            </a:r>
            <a:endParaRPr lang="en-US" b="1" dirty="0">
              <a:solidFill>
                <a:schemeClr val="tx1"/>
              </a:solidFill>
            </a:endParaRPr>
          </a:p>
        </p:txBody>
      </p:sp>
    </p:spTree>
    <p:extLst>
      <p:ext uri="{BB962C8B-B14F-4D97-AF65-F5344CB8AC3E}">
        <p14:creationId xmlns:p14="http://schemas.microsoft.com/office/powerpoint/2010/main" val="822085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1278" y="1445342"/>
            <a:ext cx="11375922" cy="3970318"/>
          </a:xfrm>
          <a:prstGeom prst="rect">
            <a:avLst/>
          </a:prstGeom>
        </p:spPr>
        <p:txBody>
          <a:bodyPr wrap="square">
            <a:spAutoFit/>
          </a:bodyPr>
          <a:lstStyle/>
          <a:p>
            <a:pPr algn="just">
              <a:lnSpc>
                <a:spcPct val="150000"/>
              </a:lnSpc>
            </a:pPr>
            <a:r>
              <a:rPr lang="en-US" sz="2400" dirty="0"/>
              <a:t>Clients </a:t>
            </a:r>
            <a:r>
              <a:rPr lang="en-US" sz="2400" dirty="0" smtClean="0"/>
              <a:t>with anorexia </a:t>
            </a:r>
            <a:r>
              <a:rPr lang="en-US" sz="2400" dirty="0"/>
              <a:t>are often preoccupied with food-related activities, such as </a:t>
            </a:r>
            <a:r>
              <a:rPr lang="en-US" sz="2400" dirty="0" smtClean="0"/>
              <a:t>grocery shopping</a:t>
            </a:r>
            <a:r>
              <a:rPr lang="en-US" sz="2400" dirty="0"/>
              <a:t>, collecting recipes or cookbooks, counting calories, creating </a:t>
            </a:r>
            <a:r>
              <a:rPr lang="en-US" sz="2400" dirty="0" smtClean="0"/>
              <a:t>fat-free meals</a:t>
            </a:r>
            <a:r>
              <a:rPr lang="en-US" sz="2400" dirty="0"/>
              <a:t>, and cooking family meals. They may also engage in unusual </a:t>
            </a:r>
            <a:r>
              <a:rPr lang="en-US" sz="2400" dirty="0" smtClean="0"/>
              <a:t>or ritualistic </a:t>
            </a:r>
            <a:r>
              <a:rPr lang="en-US" sz="2400" dirty="0"/>
              <a:t>food behaviors such as refusing to eat around others, cutting </a:t>
            </a:r>
            <a:r>
              <a:rPr lang="en-US" sz="2400" dirty="0" smtClean="0"/>
              <a:t>food into </a:t>
            </a:r>
            <a:r>
              <a:rPr lang="en-US" sz="2400" dirty="0"/>
              <a:t>minute pieces, or not allowing the food they eat to touch their lips. </a:t>
            </a:r>
            <a:r>
              <a:rPr lang="en-US" sz="2400" dirty="0" smtClean="0"/>
              <a:t>These behaviors </a:t>
            </a:r>
            <a:r>
              <a:rPr lang="en-US" sz="2400" dirty="0"/>
              <a:t>increase their sense of control. Excessive exercise is common; </a:t>
            </a:r>
            <a:r>
              <a:rPr lang="en-US" sz="2400" dirty="0" smtClean="0"/>
              <a:t>it may </a:t>
            </a:r>
            <a:r>
              <a:rPr lang="en-US" sz="2400" dirty="0"/>
              <a:t>occupy several hours a day.</a:t>
            </a:r>
          </a:p>
        </p:txBody>
      </p:sp>
    </p:spTree>
    <p:extLst>
      <p:ext uri="{BB962C8B-B14F-4D97-AF65-F5344CB8AC3E}">
        <p14:creationId xmlns:p14="http://schemas.microsoft.com/office/powerpoint/2010/main" val="4011795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356" y="762001"/>
            <a:ext cx="11665018" cy="4488425"/>
          </a:xfrm>
        </p:spPr>
        <p:txBody>
          <a:bodyPr>
            <a:noAutofit/>
          </a:bodyPr>
          <a:lstStyle/>
          <a:p>
            <a:pPr algn="just">
              <a:lnSpc>
                <a:spcPct val="150000"/>
              </a:lnSpc>
            </a:pPr>
            <a:r>
              <a:rPr lang="en-US" sz="2400" b="1" dirty="0">
                <a:solidFill>
                  <a:srgbClr val="FF0000"/>
                </a:solidFill>
              </a:rPr>
              <a:t>Bulimia nervosa</a:t>
            </a:r>
            <a:r>
              <a:rPr lang="en-US" sz="2400" dirty="0">
                <a:solidFill>
                  <a:srgbClr val="FF0000"/>
                </a:solidFill>
              </a:rPr>
              <a:t>, </a:t>
            </a:r>
            <a:r>
              <a:rPr lang="en-US" sz="2400" dirty="0">
                <a:solidFill>
                  <a:schemeClr val="tx1"/>
                </a:solidFill>
              </a:rPr>
              <a:t>often simply called bulimia, is an eating </a:t>
            </a:r>
            <a:r>
              <a:rPr lang="en-US" sz="2400" dirty="0" smtClean="0">
                <a:solidFill>
                  <a:schemeClr val="tx1"/>
                </a:solidFill>
              </a:rPr>
              <a:t>disorder characterized </a:t>
            </a:r>
            <a:r>
              <a:rPr lang="en-US" sz="2400" dirty="0">
                <a:solidFill>
                  <a:schemeClr val="tx1"/>
                </a:solidFill>
              </a:rPr>
              <a:t>by recurrent episodes of binge eating followed by </a:t>
            </a:r>
            <a:r>
              <a:rPr lang="en-US" sz="2400" dirty="0" smtClean="0">
                <a:solidFill>
                  <a:schemeClr val="tx1"/>
                </a:solidFill>
              </a:rPr>
              <a:t>inappropriate compensatory </a:t>
            </a:r>
            <a:r>
              <a:rPr lang="en-US" sz="2400" dirty="0">
                <a:solidFill>
                  <a:schemeClr val="tx1"/>
                </a:solidFill>
              </a:rPr>
              <a:t>behaviors to avoid weight gain, such as purging, fasting, </a:t>
            </a:r>
            <a:r>
              <a:rPr lang="en-US" sz="2400" dirty="0" smtClean="0">
                <a:solidFill>
                  <a:schemeClr val="tx1"/>
                </a:solidFill>
              </a:rPr>
              <a:t>or excessively </a:t>
            </a:r>
            <a:r>
              <a:rPr lang="en-US" sz="2400" dirty="0">
                <a:solidFill>
                  <a:schemeClr val="tx1"/>
                </a:solidFill>
              </a:rPr>
              <a:t>exercising. The amount of food consumed during a binge </a:t>
            </a:r>
            <a:r>
              <a:rPr lang="en-US" sz="2400" dirty="0" smtClean="0">
                <a:solidFill>
                  <a:schemeClr val="tx1"/>
                </a:solidFill>
              </a:rPr>
              <a:t>episode is </a:t>
            </a:r>
            <a:r>
              <a:rPr lang="en-US" sz="2400" dirty="0">
                <a:solidFill>
                  <a:schemeClr val="tx1"/>
                </a:solidFill>
              </a:rPr>
              <a:t>much larger than a person would normally eat. The client often engages </a:t>
            </a:r>
            <a:r>
              <a:rPr lang="en-US" sz="2400" dirty="0" smtClean="0">
                <a:solidFill>
                  <a:schemeClr val="tx1"/>
                </a:solidFill>
              </a:rPr>
              <a:t>in binge </a:t>
            </a:r>
            <a:r>
              <a:rPr lang="en-US" sz="2400" dirty="0">
                <a:solidFill>
                  <a:schemeClr val="tx1"/>
                </a:solidFill>
              </a:rPr>
              <a:t>eating secretly. Between binges, the client may eat low-calorie foods </a:t>
            </a:r>
            <a:r>
              <a:rPr lang="en-US" sz="2400" dirty="0" smtClean="0">
                <a:solidFill>
                  <a:schemeClr val="tx1"/>
                </a:solidFill>
              </a:rPr>
              <a:t>or fast</a:t>
            </a:r>
            <a:r>
              <a:rPr lang="en-US" sz="2400" dirty="0">
                <a:solidFill>
                  <a:schemeClr val="tx1"/>
                </a:solidFill>
              </a:rPr>
              <a:t>. Binging or purging episodes are often precipitated by strong </a:t>
            </a:r>
            <a:r>
              <a:rPr lang="en-US" sz="2400" dirty="0" smtClean="0">
                <a:solidFill>
                  <a:schemeClr val="tx1"/>
                </a:solidFill>
              </a:rPr>
              <a:t>emotions and </a:t>
            </a:r>
            <a:r>
              <a:rPr lang="en-US" sz="2400" dirty="0">
                <a:solidFill>
                  <a:schemeClr val="tx1"/>
                </a:solidFill>
              </a:rPr>
              <a:t>followed by guilt, remorse, shame, or self-contempt.</a:t>
            </a:r>
          </a:p>
        </p:txBody>
      </p:sp>
      <p:pic>
        <p:nvPicPr>
          <p:cNvPr id="5" name="Content Placeholder 4"/>
          <p:cNvPicPr>
            <a:picLocks noChangeAspect="1"/>
          </p:cNvPicPr>
          <p:nvPr/>
        </p:nvPicPr>
        <p:blipFill>
          <a:blip r:embed="rId2"/>
          <a:stretch>
            <a:fillRect/>
          </a:stretch>
        </p:blipFill>
        <p:spPr>
          <a:xfrm>
            <a:off x="456978" y="0"/>
            <a:ext cx="10034041" cy="6489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730" y="5200650"/>
            <a:ext cx="6823586" cy="1657350"/>
          </a:xfrm>
          <a:prstGeom prst="rect">
            <a:avLst/>
          </a:prstGeom>
        </p:spPr>
      </p:pic>
    </p:spTree>
    <p:extLst>
      <p:ext uri="{BB962C8B-B14F-4D97-AF65-F5344CB8AC3E}">
        <p14:creationId xmlns:p14="http://schemas.microsoft.com/office/powerpoint/2010/main" val="1615577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124" y="1145460"/>
            <a:ext cx="10075084" cy="3387212"/>
          </a:xfrm>
        </p:spPr>
        <p:txBody>
          <a:bodyPr>
            <a:normAutofit/>
          </a:bodyPr>
          <a:lstStyle/>
          <a:p>
            <a:pPr algn="just">
              <a:lnSpc>
                <a:spcPct val="150000"/>
              </a:lnSpc>
            </a:pPr>
            <a:r>
              <a:rPr lang="en-US" sz="2400" dirty="0">
                <a:solidFill>
                  <a:schemeClr val="tx1"/>
                </a:solidFill>
              </a:rPr>
              <a:t>The weight of clients with bulimia is usually in the normal range, </a:t>
            </a:r>
            <a:r>
              <a:rPr lang="en-US" sz="2400" dirty="0" smtClean="0">
                <a:solidFill>
                  <a:schemeClr val="tx1"/>
                </a:solidFill>
              </a:rPr>
              <a:t>though some </a:t>
            </a:r>
            <a:r>
              <a:rPr lang="en-US" sz="2400" dirty="0">
                <a:solidFill>
                  <a:schemeClr val="tx1"/>
                </a:solidFill>
              </a:rPr>
              <a:t>clients are overweight or underweight. Recurrent vomiting </a:t>
            </a:r>
            <a:r>
              <a:rPr lang="en-US" sz="2400" dirty="0" smtClean="0">
                <a:solidFill>
                  <a:schemeClr val="tx1"/>
                </a:solidFill>
              </a:rPr>
              <a:t>destroys tooth </a:t>
            </a:r>
            <a:r>
              <a:rPr lang="en-US" sz="2400" dirty="0">
                <a:solidFill>
                  <a:schemeClr val="tx1"/>
                </a:solidFill>
              </a:rPr>
              <a:t>enamel, and incidence of dental caries and ragged or chipped </a:t>
            </a:r>
            <a:r>
              <a:rPr lang="en-US" sz="2400" dirty="0" smtClean="0">
                <a:solidFill>
                  <a:schemeClr val="tx1"/>
                </a:solidFill>
              </a:rPr>
              <a:t>teeth increases </a:t>
            </a:r>
            <a:r>
              <a:rPr lang="en-US" sz="2400" dirty="0">
                <a:solidFill>
                  <a:schemeClr val="tx1"/>
                </a:solidFill>
              </a:rPr>
              <a:t>in these clients. Dentists are often the first health care </a:t>
            </a:r>
            <a:r>
              <a:rPr lang="en-US" sz="2400" dirty="0" smtClean="0">
                <a:solidFill>
                  <a:schemeClr val="tx1"/>
                </a:solidFill>
              </a:rPr>
              <a:t>professionals to </a:t>
            </a:r>
            <a:r>
              <a:rPr lang="en-US" sz="2400" dirty="0">
                <a:solidFill>
                  <a:schemeClr val="tx1"/>
                </a:solidFill>
              </a:rPr>
              <a:t>identify clients with bulimia.</a:t>
            </a:r>
          </a:p>
        </p:txBody>
      </p:sp>
    </p:spTree>
    <p:extLst>
      <p:ext uri="{BB962C8B-B14F-4D97-AF65-F5344CB8AC3E}">
        <p14:creationId xmlns:p14="http://schemas.microsoft.com/office/powerpoint/2010/main" val="1057529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2926</TotalTime>
  <Words>2489</Words>
  <Application>Microsoft Office PowerPoint</Application>
  <PresentationFormat>Widescreen</PresentationFormat>
  <Paragraphs>92</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Algerian</vt:lpstr>
      <vt:lpstr>Arial</vt:lpstr>
      <vt:lpstr>Elephant</vt:lpstr>
      <vt:lpstr>Garamond</vt:lpstr>
      <vt:lpstr>Rockwell</vt:lpstr>
      <vt:lpstr>Times New Roman</vt:lpstr>
      <vt:lpstr>Wingdings</vt:lpstr>
      <vt:lpstr>Advantage</vt:lpstr>
      <vt:lpstr>PowerPoint Presentation</vt:lpstr>
      <vt:lpstr>OVERVIEW OF EATING DISORDERS</vt:lpstr>
      <vt:lpstr>PowerPoint Presentation</vt:lpstr>
      <vt:lpstr>CATEGORIES OF EATING DISORDERS</vt:lpstr>
      <vt:lpstr>PowerPoint Presentation</vt:lpstr>
      <vt:lpstr>PowerPoint Presentation</vt:lpstr>
      <vt:lpstr>PowerPoint Presentation</vt:lpstr>
      <vt:lpstr>PowerPoint Presentation</vt:lpstr>
      <vt:lpstr>PowerPoint Presentation</vt:lpstr>
      <vt:lpstr>Related Disorders to Eating Disorders </vt:lpstr>
      <vt:lpstr>PowerPoint Presentation</vt:lpstr>
      <vt:lpstr>PowerPoint Presentation</vt:lpstr>
      <vt:lpstr>ETIOLOGY</vt:lpstr>
      <vt:lpstr>PowerPoint Presentation</vt:lpstr>
      <vt:lpstr>1. Biologic Factors</vt:lpstr>
      <vt:lpstr>2.Developmental Factors</vt:lpstr>
      <vt:lpstr>3. Family Influences</vt:lpstr>
      <vt:lpstr>4. Sociocultural Factors</vt:lpstr>
      <vt:lpstr>ANOREXIA NERVOSA</vt:lpstr>
      <vt:lpstr>PowerPoint Presentation</vt:lpstr>
      <vt:lpstr>PowerPoint Presentation</vt:lpstr>
      <vt:lpstr>Treatment and Prognosis</vt:lpstr>
      <vt:lpstr>PowerPoint Presentation</vt:lpstr>
      <vt:lpstr>PowerPoint Presentation</vt:lpstr>
      <vt:lpstr>BULIMIA NERVOSA</vt:lpstr>
      <vt:lpstr>PowerPoint Presentation</vt:lpstr>
      <vt:lpstr>Treatment and Prognosis</vt:lpstr>
      <vt:lpstr>Nursing diagnoses for clients with eating disorders </vt:lpstr>
      <vt:lpstr>PowerPoint Presentation</vt:lpstr>
      <vt:lpstr>PowerPoint Presentation</vt:lpstr>
    </vt:vector>
  </TitlesOfParts>
  <Company>UCONN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Artruc</dc:creator>
  <cp:lastModifiedBy>Naruto</cp:lastModifiedBy>
  <cp:revision>58</cp:revision>
  <dcterms:created xsi:type="dcterms:W3CDTF">2014-10-06T18:06:49Z</dcterms:created>
  <dcterms:modified xsi:type="dcterms:W3CDTF">2022-04-17T07:17:17Z</dcterms:modified>
</cp:coreProperties>
</file>